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29"/>
  </p:handoutMasterIdLst>
  <p:sldIdLst>
    <p:sldId id="256" r:id="rId3"/>
    <p:sldId id="339" r:id="rId5"/>
    <p:sldId id="404" r:id="rId6"/>
    <p:sldId id="263" r:id="rId7"/>
    <p:sldId id="340" r:id="rId8"/>
    <p:sldId id="433" r:id="rId9"/>
    <p:sldId id="434" r:id="rId10"/>
    <p:sldId id="471" r:id="rId11"/>
    <p:sldId id="435" r:id="rId12"/>
    <p:sldId id="436" r:id="rId13"/>
    <p:sldId id="472" r:id="rId14"/>
    <p:sldId id="439" r:id="rId15"/>
    <p:sldId id="440" r:id="rId16"/>
    <p:sldId id="474" r:id="rId17"/>
    <p:sldId id="475" r:id="rId18"/>
    <p:sldId id="476" r:id="rId19"/>
    <p:sldId id="477" r:id="rId20"/>
    <p:sldId id="478" r:id="rId21"/>
    <p:sldId id="384" r:id="rId22"/>
    <p:sldId id="375" r:id="rId23"/>
    <p:sldId id="376" r:id="rId24"/>
    <p:sldId id="377" r:id="rId25"/>
    <p:sldId id="480" r:id="rId26"/>
    <p:sldId id="441" r:id="rId27"/>
    <p:sldId id="481"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33" d="100"/>
          <a:sy n="33" d="100"/>
        </p:scale>
        <p:origin x="222" y="1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8.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p:sp>
      <p:sp>
        <p:nvSpPr>
          <p:cNvPr id="33795" name="Rectangle 3"/>
          <p:cNvSpPr>
            <a:spLocks noGrp="1" noChangeArrowheads="1"/>
          </p:cNvSpPr>
          <p:nvPr>
            <p:ph type="body" idx="1"/>
          </p:nvPr>
        </p:nvSpPr>
        <p:spPr>
          <a:noFill/>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FFBEF"/>
        </a:solidFill>
        <a:effectLst/>
      </p:bgPr>
    </p:bg>
    <p:spTree>
      <p:nvGrpSpPr>
        <p:cNvPr id="1" name=""/>
        <p:cNvGrpSpPr/>
        <p:nvPr/>
      </p:nvGrpSpPr>
      <p:grpSpPr>
        <a:xfrm>
          <a:off x="0" y="0"/>
          <a:ext cx="0" cy="0"/>
          <a:chOff x="0" y="0"/>
          <a:chExt cx="0" cy="0"/>
        </a:xfrm>
      </p:grpSpPr>
      <p:sp>
        <p:nvSpPr>
          <p:cNvPr id="10" name="TextBox 9"/>
          <p:cNvSpPr txBox="1">
            <a:spLocks noChangeArrowheads="1"/>
          </p:cNvSpPr>
          <p:nvPr userDrawn="1"/>
        </p:nvSpPr>
        <p:spPr bwMode="auto">
          <a:xfrm>
            <a:off x="1871134" y="360047"/>
            <a:ext cx="229895" cy="37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3806" tIns="56903" rIns="113806" bIns="569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655" smtClean="0">
              <a:solidFill>
                <a:srgbClr val="FF0000"/>
              </a:solidFill>
              <a:latin typeface="方正超粗黑_GBK" pitchFamily="65" charset="-122"/>
              <a:ea typeface="方正超粗黑_GBK" pitchFamily="65" charset="-122"/>
            </a:endParaRPr>
          </a:p>
        </p:txBody>
      </p:sp>
      <p:pic>
        <p:nvPicPr>
          <p:cNvPr id="16" name="图片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924" y="166862"/>
            <a:ext cx="711102" cy="710121"/>
          </a:xfrm>
          <a:prstGeom prst="rect">
            <a:avLst/>
          </a:prstGeom>
        </p:spPr>
      </p:pic>
      <p:pic>
        <p:nvPicPr>
          <p:cNvPr id="17" name="图片 16" descr="14"/>
          <p:cNvPicPr>
            <a:picLocks noChangeAspect="1"/>
          </p:cNvPicPr>
          <p:nvPr userDrawn="1"/>
        </p:nvPicPr>
        <p:blipFill>
          <a:blip r:embed="rId3"/>
          <a:srcRect l="22078" b="61137"/>
          <a:stretch>
            <a:fillRect/>
          </a:stretch>
        </p:blipFill>
        <p:spPr>
          <a:xfrm>
            <a:off x="6969125" y="0"/>
            <a:ext cx="5222875" cy="1303020"/>
          </a:xfrm>
          <a:custGeom>
            <a:avLst/>
            <a:gdLst>
              <a:gd name="connsiteX0" fmla="*/ 0 w 7837714"/>
              <a:gd name="connsiteY0" fmla="*/ 0 h 1955003"/>
              <a:gd name="connsiteX1" fmla="*/ 7837714 w 7837714"/>
              <a:gd name="connsiteY1" fmla="*/ 0 h 1955003"/>
              <a:gd name="connsiteX2" fmla="*/ 7837714 w 7837714"/>
              <a:gd name="connsiteY2" fmla="*/ 1955003 h 1955003"/>
              <a:gd name="connsiteX3" fmla="*/ 136148 w 7837714"/>
              <a:gd name="connsiteY3" fmla="*/ 1955003 h 1955003"/>
              <a:gd name="connsiteX4" fmla="*/ 136148 w 7837714"/>
              <a:gd name="connsiteY4" fmla="*/ 911814 h 1955003"/>
              <a:gd name="connsiteX5" fmla="*/ 0 w 7837714"/>
              <a:gd name="connsiteY5" fmla="*/ 911814 h 195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7714" h="1955003">
                <a:moveTo>
                  <a:pt x="0" y="0"/>
                </a:moveTo>
                <a:lnTo>
                  <a:pt x="7837714" y="0"/>
                </a:lnTo>
                <a:lnTo>
                  <a:pt x="7837714" y="1955003"/>
                </a:lnTo>
                <a:lnTo>
                  <a:pt x="136148" y="1955003"/>
                </a:lnTo>
                <a:lnTo>
                  <a:pt x="136148" y="911814"/>
                </a:lnTo>
                <a:lnTo>
                  <a:pt x="0" y="911814"/>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jpe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4"/>
          <p:cNvPicPr>
            <a:picLocks noChangeAspect="1"/>
          </p:cNvPicPr>
          <p:nvPr userDrawn="1"/>
        </p:nvPicPr>
        <p:blipFill>
          <a:blip r:embed="rId13"/>
          <a:stretch>
            <a:fillRect/>
          </a:stretch>
        </p:blipFill>
        <p:spPr>
          <a:xfrm>
            <a:off x="0" y="0"/>
            <a:ext cx="12223115" cy="68821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400" advTm="0">
        <p14:reveal/>
      </p:transition>
    </mc:Choice>
    <mc:Fallback>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5.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6.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tags" Target="../tags/tag7.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1.xml"/><Relationship Id="rId2" Type="http://schemas.openxmlformats.org/officeDocument/2006/relationships/image" Target="../media/image7.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4.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14"/>
          <p:cNvPicPr>
            <a:picLocks noChangeAspect="1"/>
          </p:cNvPicPr>
          <p:nvPr/>
        </p:nvPicPr>
        <p:blipFill>
          <a:blip r:embed="rId1"/>
          <a:srcRect l="22078" b="61137"/>
          <a:stretch>
            <a:fillRect/>
          </a:stretch>
        </p:blipFill>
        <p:spPr>
          <a:xfrm>
            <a:off x="3394710" y="0"/>
            <a:ext cx="8830310" cy="1880235"/>
          </a:xfrm>
          <a:custGeom>
            <a:avLst/>
            <a:gdLst>
              <a:gd name="connsiteX0" fmla="*/ 0 w 7837714"/>
              <a:gd name="connsiteY0" fmla="*/ 0 h 1955003"/>
              <a:gd name="connsiteX1" fmla="*/ 7837714 w 7837714"/>
              <a:gd name="connsiteY1" fmla="*/ 0 h 1955003"/>
              <a:gd name="connsiteX2" fmla="*/ 7837714 w 7837714"/>
              <a:gd name="connsiteY2" fmla="*/ 1955003 h 1955003"/>
              <a:gd name="connsiteX3" fmla="*/ 136148 w 7837714"/>
              <a:gd name="connsiteY3" fmla="*/ 1955003 h 1955003"/>
              <a:gd name="connsiteX4" fmla="*/ 136148 w 7837714"/>
              <a:gd name="connsiteY4" fmla="*/ 911814 h 1955003"/>
              <a:gd name="connsiteX5" fmla="*/ 0 w 7837714"/>
              <a:gd name="connsiteY5" fmla="*/ 911814 h 195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7714" h="1955003">
                <a:moveTo>
                  <a:pt x="0" y="0"/>
                </a:moveTo>
                <a:lnTo>
                  <a:pt x="7837714" y="0"/>
                </a:lnTo>
                <a:lnTo>
                  <a:pt x="7837714" y="1955003"/>
                </a:lnTo>
                <a:lnTo>
                  <a:pt x="136148" y="1955003"/>
                </a:lnTo>
                <a:lnTo>
                  <a:pt x="136148" y="911814"/>
                </a:lnTo>
                <a:lnTo>
                  <a:pt x="0" y="911814"/>
                </a:lnTo>
                <a:close/>
              </a:path>
            </a:pathLst>
          </a:custGeom>
        </p:spPr>
      </p:pic>
      <p:sp>
        <p:nvSpPr>
          <p:cNvPr id="18" name="文本框 17"/>
          <p:cNvSpPr txBox="1"/>
          <p:nvPr/>
        </p:nvSpPr>
        <p:spPr>
          <a:xfrm>
            <a:off x="1136015" y="1688465"/>
            <a:ext cx="10043795" cy="1198880"/>
          </a:xfrm>
          <a:prstGeom prst="rect">
            <a:avLst/>
          </a:prstGeom>
          <a:noFill/>
          <a:ln w="88900">
            <a:noFill/>
          </a:ln>
        </p:spPr>
        <p:txBody>
          <a:bodyPr wrap="square" rtlCol="0">
            <a:spAutoFit/>
          </a:bodyPr>
          <a:lstStyle/>
          <a:p>
            <a:pPr algn="ctr"/>
            <a:r>
              <a:rPr lang="zh-CN" altLang="en-US" sz="720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rPr>
              <a:t>党纪学习教育</a:t>
            </a:r>
            <a:endParaRPr lang="zh-CN" altLang="en-US" sz="600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endParaRPr>
          </a:p>
        </p:txBody>
      </p:sp>
      <p:grpSp>
        <p:nvGrpSpPr>
          <p:cNvPr id="2" name="组合 1"/>
          <p:cNvGrpSpPr/>
          <p:nvPr/>
        </p:nvGrpSpPr>
        <p:grpSpPr>
          <a:xfrm>
            <a:off x="-52705" y="2931795"/>
            <a:ext cx="12328525" cy="4006215"/>
            <a:chOff x="-52705" y="2931795"/>
            <a:chExt cx="12328525" cy="4006215"/>
          </a:xfrm>
        </p:grpSpPr>
        <p:pic>
          <p:nvPicPr>
            <p:cNvPr id="6" name="图片 5" descr="542614"/>
            <p:cNvPicPr>
              <a:picLocks noChangeAspect="1"/>
            </p:cNvPicPr>
            <p:nvPr/>
          </p:nvPicPr>
          <p:blipFill>
            <a:blip r:embed="rId2"/>
            <a:srcRect t="35613"/>
            <a:stretch>
              <a:fillRect/>
            </a:stretch>
          </p:blipFill>
          <p:spPr>
            <a:xfrm>
              <a:off x="-10795" y="2931795"/>
              <a:ext cx="12235815" cy="3940175"/>
            </a:xfrm>
            <a:prstGeom prst="rect">
              <a:avLst/>
            </a:prstGeom>
          </p:spPr>
        </p:pic>
        <p:pic>
          <p:nvPicPr>
            <p:cNvPr id="7" name="图片 6" descr="614"/>
            <p:cNvPicPr>
              <a:picLocks noChangeAspect="1"/>
            </p:cNvPicPr>
            <p:nvPr/>
          </p:nvPicPr>
          <p:blipFill>
            <a:blip r:embed="rId3"/>
            <a:srcRect t="63677"/>
            <a:stretch>
              <a:fillRect/>
            </a:stretch>
          </p:blipFill>
          <p:spPr>
            <a:xfrm>
              <a:off x="-52705" y="4721225"/>
              <a:ext cx="12328525" cy="2216785"/>
            </a:xfrm>
            <a:prstGeom prst="rect">
              <a:avLst/>
            </a:prstGeom>
          </p:spPr>
        </p:pic>
      </p:grpSp>
      <p:pic>
        <p:nvPicPr>
          <p:cNvPr id="10" name="图片 9" descr="14"/>
          <p:cNvPicPr>
            <a:picLocks noChangeAspect="1"/>
          </p:cNvPicPr>
          <p:nvPr/>
        </p:nvPicPr>
        <p:blipFill>
          <a:blip r:embed="rId1"/>
          <a:srcRect l="70316" t="56592" r="14575" b="22670"/>
          <a:stretch>
            <a:fillRect/>
          </a:stretch>
        </p:blipFill>
        <p:spPr>
          <a:xfrm>
            <a:off x="7994561" y="4008549"/>
            <a:ext cx="1519707" cy="1043189"/>
          </a:xfrm>
          <a:custGeom>
            <a:avLst/>
            <a:gdLst>
              <a:gd name="connsiteX0" fmla="*/ 0 w 1519707"/>
              <a:gd name="connsiteY0" fmla="*/ 0 h 1043189"/>
              <a:gd name="connsiteX1" fmla="*/ 1519707 w 1519707"/>
              <a:gd name="connsiteY1" fmla="*/ 0 h 1043189"/>
              <a:gd name="connsiteX2" fmla="*/ 1519707 w 1519707"/>
              <a:gd name="connsiteY2" fmla="*/ 1043189 h 1043189"/>
              <a:gd name="connsiteX3" fmla="*/ 0 w 1519707"/>
              <a:gd name="connsiteY3" fmla="*/ 1043189 h 1043189"/>
              <a:gd name="connsiteX4" fmla="*/ 0 w 1519707"/>
              <a:gd name="connsiteY4" fmla="*/ 0 h 104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07" h="1043189">
                <a:moveTo>
                  <a:pt x="0" y="0"/>
                </a:moveTo>
                <a:lnTo>
                  <a:pt x="1519707" y="0"/>
                </a:lnTo>
                <a:lnTo>
                  <a:pt x="1519707" y="1043189"/>
                </a:lnTo>
                <a:lnTo>
                  <a:pt x="0" y="1043189"/>
                </a:lnTo>
                <a:lnTo>
                  <a:pt x="0" y="0"/>
                </a:lnTo>
                <a:close/>
              </a:path>
            </a:pathLst>
          </a:custGeom>
        </p:spPr>
      </p:pic>
      <p:pic>
        <p:nvPicPr>
          <p:cNvPr id="11" name="图片 10" descr="14"/>
          <p:cNvPicPr>
            <a:picLocks noChangeAspect="1"/>
          </p:cNvPicPr>
          <p:nvPr/>
        </p:nvPicPr>
        <p:blipFill>
          <a:blip r:embed="rId1"/>
          <a:srcRect l="9475" t="18126" r="76568" b="57489"/>
          <a:stretch>
            <a:fillRect/>
          </a:stretch>
        </p:blipFill>
        <p:spPr>
          <a:xfrm>
            <a:off x="1783993" y="1660838"/>
            <a:ext cx="1403797" cy="1226714"/>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pic>
        <p:nvPicPr>
          <p:cNvPr id="12" name="图片 11" descr="14"/>
          <p:cNvPicPr>
            <a:picLocks noChangeAspect="1"/>
          </p:cNvPicPr>
          <p:nvPr/>
        </p:nvPicPr>
        <p:blipFill>
          <a:blip r:embed="rId1"/>
          <a:srcRect l="9475" t="18126" r="76568" b="57489"/>
          <a:stretch>
            <a:fillRect/>
          </a:stretch>
        </p:blipFill>
        <p:spPr>
          <a:xfrm flipH="1">
            <a:off x="9037955" y="1755775"/>
            <a:ext cx="1644015" cy="1226820"/>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grpSp>
        <p:nvGrpSpPr>
          <p:cNvPr id="25" name="组合 24"/>
          <p:cNvGrpSpPr/>
          <p:nvPr/>
        </p:nvGrpSpPr>
        <p:grpSpPr>
          <a:xfrm>
            <a:off x="1865508" y="3699104"/>
            <a:ext cx="8558652" cy="460375"/>
            <a:chOff x="1956948" y="3942944"/>
            <a:chExt cx="8558652" cy="460375"/>
          </a:xfrm>
        </p:grpSpPr>
        <p:sp>
          <p:nvSpPr>
            <p:cNvPr id="15" name="文本框 14"/>
            <p:cNvSpPr txBox="1"/>
            <p:nvPr/>
          </p:nvSpPr>
          <p:spPr>
            <a:xfrm>
              <a:off x="3181863" y="3942944"/>
              <a:ext cx="6042660" cy="460375"/>
            </a:xfrm>
            <a:prstGeom prst="rect">
              <a:avLst/>
            </a:prstGeom>
            <a:gradFill>
              <a:gsLst>
                <a:gs pos="0">
                  <a:srgbClr val="E30000"/>
                </a:gs>
                <a:gs pos="100000">
                  <a:srgbClr val="760303"/>
                </a:gs>
              </a:gsLst>
              <a:lin ang="5400000" scaled="0"/>
            </a:gradFill>
          </p:spPr>
          <p:txBody>
            <a:bodyPr wrap="square" rtlCol="0">
              <a:spAutoFit/>
            </a:bodyPr>
            <a:lstStyle/>
            <a:p>
              <a:pPr algn="ctr"/>
              <a:r>
                <a:rPr lang="zh-CN" altLang="en-US" sz="2400" spc="600" dirty="0" smtClean="0">
                  <a:solidFill>
                    <a:srgbClr val="FFFBEF"/>
                  </a:solidFill>
                  <a:latin typeface="微软雅黑" panose="020B0503020204020204" pitchFamily="34" charset="-122"/>
                  <a:ea typeface="微软雅黑" panose="020B0503020204020204" pitchFamily="34" charset="-122"/>
                </a:rPr>
                <a:t>中共湖北师范大学纪律检查委员会</a:t>
              </a:r>
              <a:endParaRPr lang="zh-CN" altLang="en-US" sz="2400" spc="600" dirty="0">
                <a:solidFill>
                  <a:srgbClr val="FFFBEF"/>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9173342" y="4153962"/>
              <a:ext cx="134225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956948" y="4153962"/>
              <a:ext cx="134225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1136015" y="1660525"/>
            <a:ext cx="10043795" cy="1198880"/>
          </a:xfrm>
          <a:prstGeom prst="rect">
            <a:avLst/>
          </a:prstGeom>
          <a:noFill/>
        </p:spPr>
        <p:txBody>
          <a:bodyPr wrap="square" rtlCol="0">
            <a:spAutoFit/>
          </a:bodyPr>
          <a:lstStyle/>
          <a:p>
            <a:pPr algn="ctr"/>
            <a:r>
              <a:rPr lang="zh-CN" altLang="en-US" sz="7200">
                <a:solidFill>
                  <a:srgbClr val="C00000"/>
                </a:solidFill>
                <a:effectLst/>
                <a:latin typeface="华康俪金黑W8(P)" panose="020B0800000000000000" charset="-122"/>
                <a:ea typeface="华康俪金黑W8(P)" panose="020B0800000000000000" charset="-122"/>
              </a:rPr>
              <a:t>党纪学习教育</a:t>
            </a:r>
            <a:endParaRPr lang="zh-CN" altLang="en-US" sz="6000">
              <a:solidFill>
                <a:srgbClr val="C00000"/>
              </a:solidFill>
              <a:effectLst/>
              <a:latin typeface="华康俪金黑W8(P)" panose="020B0800000000000000" charset="-122"/>
              <a:ea typeface="华康俪金黑W8(P)" panose="020B0800000000000000"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6" presetClass="entr" presetSubtype="21"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744410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党组织违犯党纪如何处理，其成员受什么影响？</a:t>
            </a:r>
            <a:endParaRPr lang="zh-CN" altLang="en-US" sz="2800" b="1" dirty="0">
              <a:solidFill>
                <a:srgbClr val="C00000"/>
              </a:solidFill>
              <a:latin typeface="微软雅黑" panose="020B0503020204020204" pitchFamily="34" charset="-122"/>
              <a:ea typeface="微软雅黑" panose="020B0503020204020204" pitchFamily="34" charset="-122"/>
            </a:endParaRPr>
          </a:p>
          <a:p>
            <a:pPr fontAlgn="base">
              <a:spcBef>
                <a:spcPct val="0"/>
              </a:spcBef>
              <a:spcAft>
                <a:spcPct val="0"/>
              </a:spcAft>
            </a:pP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01650" y="1355090"/>
            <a:ext cx="11418570" cy="536829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669925" y="1494790"/>
            <a:ext cx="10977880" cy="5048250"/>
          </a:xfrm>
          <a:prstGeom prst="rect">
            <a:avLst/>
          </a:prstGeom>
          <a:noFill/>
        </p:spPr>
        <p:txBody>
          <a:bodyPr wrap="square" rtlCol="0">
            <a:noAutofit/>
          </a:bodyPr>
          <a:lstStyle/>
          <a:p>
            <a:pPr lvl="0" indent="508000" algn="just">
              <a:lnSpc>
                <a:spcPts val="3200"/>
              </a:lnSpc>
              <a:buClrTx/>
              <a:buSzTx/>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根据《中国共产党纪律处分条例》规定，对党组织的处理主要分为两种情况：对</a:t>
            </a:r>
            <a:r>
              <a:rPr lang="zh-CN" altLang="en-US" sz="1800" b="1" dirty="0">
                <a:solidFill>
                  <a:srgbClr val="FF0000"/>
                </a:solidFill>
                <a:latin typeface="微软雅黑" panose="020B0503020204020204" pitchFamily="34" charset="-122"/>
                <a:ea typeface="微软雅黑" panose="020B0503020204020204" pitchFamily="34" charset="-122"/>
                <a:sym typeface="+mn-ea"/>
              </a:rPr>
              <a:t>一般违犯党纪</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的党组织，上级党组织应当</a:t>
            </a:r>
            <a:r>
              <a:rPr lang="zh-CN" altLang="en-US" sz="1800" b="1" dirty="0">
                <a:solidFill>
                  <a:srgbClr val="FF0000"/>
                </a:solidFill>
                <a:latin typeface="微软雅黑" panose="020B0503020204020204" pitchFamily="34" charset="-122"/>
                <a:ea typeface="微软雅黑" panose="020B0503020204020204" pitchFamily="34" charset="-122"/>
                <a:sym typeface="+mn-ea"/>
              </a:rPr>
              <a:t>责令其作出书面检查或者给予通报批评</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；对于</a:t>
            </a:r>
            <a:r>
              <a:rPr lang="zh-CN" altLang="en-US" sz="1800" b="1" dirty="0">
                <a:solidFill>
                  <a:srgbClr val="FF0000"/>
                </a:solidFill>
                <a:latin typeface="微软雅黑" panose="020B0503020204020204" pitchFamily="34" charset="-122"/>
                <a:ea typeface="微软雅黑" panose="020B0503020204020204" pitchFamily="34" charset="-122"/>
                <a:sym typeface="+mn-ea"/>
              </a:rPr>
              <a:t>严重违犯党纪、本身又不能纠正</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的党组织，上一级党的委员会在查明核实后，根据情节的严重程度，可以</a:t>
            </a:r>
            <a:r>
              <a:rPr lang="zh-CN" altLang="en-US" sz="1800" b="1" dirty="0">
                <a:solidFill>
                  <a:srgbClr val="FF0000"/>
                </a:solidFill>
                <a:latin typeface="微软雅黑" panose="020B0503020204020204" pitchFamily="34" charset="-122"/>
                <a:ea typeface="微软雅黑" panose="020B0503020204020204" pitchFamily="34" charset="-122"/>
                <a:sym typeface="+mn-ea"/>
              </a:rPr>
              <a:t>予以改组或解散</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。党组织受到改组处理时，担任该党组织机构成员的，除了应当受到撤销党内职务以上处分的外，均</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自然免职。</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indent="457200" algn="just" fontAlgn="auto">
              <a:lnSpc>
                <a:spcPts val="3200"/>
              </a:lnSpc>
              <a:buClrTx/>
              <a:buSzTx/>
              <a:buNone/>
              <a:defRPr/>
              <a:extLst>
                <a:ext uri="{35155182-B16C-46BC-9424-99874614C6A1}">
                  <wpsdc:indentchars xmlns:wpsdc="http://www.wps.cn/officeDocument/2017/drawingmlCustomData" val="200" checksum="59296752"/>
                </a:ext>
              </a:extLst>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具体应当按照下列情形把握：一是对经审查发现存在严重违纪问题，应当受到撤销党内职务及以上处分的，给予其撤销党内职务及以上处分，不需要自然免职；二是对经审查发现存在违纪问题，应当受到警告或者严重警告处分的，给予其警告或严重警告处分，并自然免职；三是对经审查发现涉嫌违纪但短时间内难以查清的，先自然免职，再对其涉嫌违纪问题另案处理；四是对经审查未发现存在违纪问题的，自然免职。</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indent="457200" algn="just" fontAlgn="auto">
              <a:lnSpc>
                <a:spcPts val="3200"/>
              </a:lnSpc>
              <a:buClrTx/>
              <a:buSzTx/>
              <a:buNone/>
              <a:defRPr/>
              <a:extLst>
                <a:ext uri="{35155182-B16C-46BC-9424-99874614C6A1}">
                  <wpsdc:indentchars xmlns:wpsdc="http://www.wps.cn/officeDocument/2017/drawingmlCustomData" val="200" checksum="59296752"/>
                </a:ext>
              </a:extLs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党组织受到</a:t>
            </a:r>
            <a:r>
              <a:rPr lang="zh-CN" altLang="en-US" b="1" dirty="0">
                <a:solidFill>
                  <a:srgbClr val="FF0000"/>
                </a:solidFill>
                <a:latin typeface="微软雅黑" panose="020B0503020204020204" pitchFamily="34" charset="-122"/>
                <a:ea typeface="微软雅黑" panose="020B0503020204020204" pitchFamily="34" charset="-122"/>
                <a:sym typeface="+mn-ea"/>
              </a:rPr>
              <a:t>解散</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处理时，党组织中的党员，应当逐个审查。</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indent="457200" algn="just" fontAlgn="auto">
              <a:lnSpc>
                <a:spcPts val="3200"/>
              </a:lnSpc>
              <a:buClrTx/>
              <a:buSzTx/>
              <a:buNone/>
              <a:defRPr/>
              <a:extLst>
                <a:ext uri="{35155182-B16C-46BC-9424-99874614C6A1}">
                  <wpsdc:indentchars xmlns:wpsdc="http://www.wps.cn/officeDocument/2017/drawingmlCustomData" val="200" checksum="59296752"/>
                </a:ext>
              </a:extLs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主要分三种情况处理：一是符合党员条件的，应当重新登记，并参加新的组织过党的生活；二是不符合党员条件的，应当对其进行教育、限期改正，经教育仍无转变的，予以劝退或者除名；三是对有违纪行为的，依照规定予以追究。</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2235" y="933450"/>
            <a:ext cx="989330" cy="902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42614"/>
          <p:cNvPicPr>
            <a:picLocks noChangeAspect="1"/>
          </p:cNvPicPr>
          <p:nvPr/>
        </p:nvPicPr>
        <p:blipFill>
          <a:blip r:embed="rId1"/>
          <a:srcRect t="35613"/>
          <a:stretch>
            <a:fillRect/>
          </a:stretch>
        </p:blipFill>
        <p:spPr>
          <a:xfrm>
            <a:off x="-10795" y="2931795"/>
            <a:ext cx="12235815" cy="3940175"/>
          </a:xfrm>
          <a:prstGeom prst="rect">
            <a:avLst/>
          </a:prstGeom>
        </p:spPr>
      </p:pic>
      <p:pic>
        <p:nvPicPr>
          <p:cNvPr id="17" name="图片 16" descr="14"/>
          <p:cNvPicPr>
            <a:picLocks noChangeAspect="1"/>
          </p:cNvPicPr>
          <p:nvPr/>
        </p:nvPicPr>
        <p:blipFill>
          <a:blip r:embed="rId2"/>
          <a:srcRect l="22078" b="61137"/>
          <a:stretch>
            <a:fillRect/>
          </a:stretch>
        </p:blipFill>
        <p:spPr>
          <a:xfrm>
            <a:off x="3394710" y="0"/>
            <a:ext cx="8830310" cy="2202815"/>
          </a:xfrm>
          <a:custGeom>
            <a:avLst/>
            <a:gdLst>
              <a:gd name="connsiteX0" fmla="*/ 0 w 7837714"/>
              <a:gd name="connsiteY0" fmla="*/ 0 h 1955003"/>
              <a:gd name="connsiteX1" fmla="*/ 7837714 w 7837714"/>
              <a:gd name="connsiteY1" fmla="*/ 0 h 1955003"/>
              <a:gd name="connsiteX2" fmla="*/ 7837714 w 7837714"/>
              <a:gd name="connsiteY2" fmla="*/ 1955003 h 1955003"/>
              <a:gd name="connsiteX3" fmla="*/ 136148 w 7837714"/>
              <a:gd name="connsiteY3" fmla="*/ 1955003 h 1955003"/>
              <a:gd name="connsiteX4" fmla="*/ 136148 w 7837714"/>
              <a:gd name="connsiteY4" fmla="*/ 911814 h 1955003"/>
              <a:gd name="connsiteX5" fmla="*/ 0 w 7837714"/>
              <a:gd name="connsiteY5" fmla="*/ 911814 h 195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7714" h="1955003">
                <a:moveTo>
                  <a:pt x="0" y="0"/>
                </a:moveTo>
                <a:lnTo>
                  <a:pt x="7837714" y="0"/>
                </a:lnTo>
                <a:lnTo>
                  <a:pt x="7837714" y="1955003"/>
                </a:lnTo>
                <a:lnTo>
                  <a:pt x="136148" y="1955003"/>
                </a:lnTo>
                <a:lnTo>
                  <a:pt x="136148" y="911814"/>
                </a:lnTo>
                <a:lnTo>
                  <a:pt x="0" y="911814"/>
                </a:lnTo>
                <a:close/>
              </a:path>
            </a:pathLst>
          </a:custGeom>
        </p:spPr>
      </p:pic>
      <p:sp>
        <p:nvSpPr>
          <p:cNvPr id="18" name="文本框 17"/>
          <p:cNvSpPr txBox="1"/>
          <p:nvPr/>
        </p:nvSpPr>
        <p:spPr>
          <a:xfrm>
            <a:off x="972185" y="2704465"/>
            <a:ext cx="10279380" cy="1014730"/>
          </a:xfrm>
          <a:prstGeom prst="rect">
            <a:avLst/>
          </a:prstGeom>
          <a:noFill/>
          <a:ln w="88900">
            <a:noFill/>
          </a:ln>
        </p:spPr>
        <p:txBody>
          <a:bodyPr wrap="square" rtlCol="0">
            <a:spAutoFit/>
          </a:bodyPr>
          <a:lstStyle/>
          <a:p>
            <a:pPr algn="ctr"/>
            <a:r>
              <a:rPr lang="en-US" altLang="zh-CN" sz="600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rPr>
              <a:t> </a:t>
            </a:r>
            <a:r>
              <a:rPr lang="zh-CN" altLang="en-US" sz="3600" dirty="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sym typeface="+mn-ea"/>
              </a:rPr>
              <a:t>党纪责任追究对象方式一览</a:t>
            </a:r>
            <a:endParaRPr lang="zh-CN" altLang="en-US" sz="3600" dirty="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sym typeface="+mn-ea"/>
            </a:endParaRPr>
          </a:p>
        </p:txBody>
      </p:sp>
      <p:pic>
        <p:nvPicPr>
          <p:cNvPr id="7" name="图片 6" descr="614"/>
          <p:cNvPicPr>
            <a:picLocks noChangeAspect="1"/>
          </p:cNvPicPr>
          <p:nvPr/>
        </p:nvPicPr>
        <p:blipFill>
          <a:blip r:embed="rId3"/>
          <a:srcRect t="63677"/>
          <a:stretch>
            <a:fillRect/>
          </a:stretch>
        </p:blipFill>
        <p:spPr>
          <a:xfrm>
            <a:off x="-52705" y="4721225"/>
            <a:ext cx="12328525" cy="2216785"/>
          </a:xfrm>
          <a:prstGeom prst="rect">
            <a:avLst/>
          </a:prstGeom>
        </p:spPr>
      </p:pic>
      <p:pic>
        <p:nvPicPr>
          <p:cNvPr id="10" name="图片 9" descr="14"/>
          <p:cNvPicPr>
            <a:picLocks noChangeAspect="1"/>
          </p:cNvPicPr>
          <p:nvPr/>
        </p:nvPicPr>
        <p:blipFill>
          <a:blip r:embed="rId2"/>
          <a:srcRect l="70316" t="56592" r="14575" b="22670"/>
          <a:stretch>
            <a:fillRect/>
          </a:stretch>
        </p:blipFill>
        <p:spPr>
          <a:xfrm>
            <a:off x="8651786" y="3979974"/>
            <a:ext cx="1519707" cy="1043189"/>
          </a:xfrm>
          <a:custGeom>
            <a:avLst/>
            <a:gdLst>
              <a:gd name="connsiteX0" fmla="*/ 0 w 1519707"/>
              <a:gd name="connsiteY0" fmla="*/ 0 h 1043189"/>
              <a:gd name="connsiteX1" fmla="*/ 1519707 w 1519707"/>
              <a:gd name="connsiteY1" fmla="*/ 0 h 1043189"/>
              <a:gd name="connsiteX2" fmla="*/ 1519707 w 1519707"/>
              <a:gd name="connsiteY2" fmla="*/ 1043189 h 1043189"/>
              <a:gd name="connsiteX3" fmla="*/ 0 w 1519707"/>
              <a:gd name="connsiteY3" fmla="*/ 1043189 h 1043189"/>
              <a:gd name="connsiteX4" fmla="*/ 0 w 1519707"/>
              <a:gd name="connsiteY4" fmla="*/ 0 h 104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07" h="1043189">
                <a:moveTo>
                  <a:pt x="0" y="0"/>
                </a:moveTo>
                <a:lnTo>
                  <a:pt x="1519707" y="0"/>
                </a:lnTo>
                <a:lnTo>
                  <a:pt x="1519707" y="1043189"/>
                </a:lnTo>
                <a:lnTo>
                  <a:pt x="0" y="1043189"/>
                </a:lnTo>
                <a:lnTo>
                  <a:pt x="0" y="0"/>
                </a:lnTo>
                <a:close/>
              </a:path>
            </a:pathLst>
          </a:custGeom>
        </p:spPr>
      </p:pic>
      <p:pic>
        <p:nvPicPr>
          <p:cNvPr id="11" name="图片 10" descr="14"/>
          <p:cNvPicPr>
            <a:picLocks noChangeAspect="1"/>
          </p:cNvPicPr>
          <p:nvPr/>
        </p:nvPicPr>
        <p:blipFill>
          <a:blip r:embed="rId2"/>
          <a:srcRect l="9475" t="18126" r="76568" b="57489"/>
          <a:stretch>
            <a:fillRect/>
          </a:stretch>
        </p:blipFill>
        <p:spPr>
          <a:xfrm>
            <a:off x="4263033" y="862008"/>
            <a:ext cx="1403797" cy="1226714"/>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pic>
        <p:nvPicPr>
          <p:cNvPr id="12" name="图片 11" descr="14"/>
          <p:cNvPicPr>
            <a:picLocks noChangeAspect="1"/>
          </p:cNvPicPr>
          <p:nvPr/>
        </p:nvPicPr>
        <p:blipFill>
          <a:blip r:embed="rId2"/>
          <a:srcRect l="9475" t="18126" r="76568" b="57489"/>
          <a:stretch>
            <a:fillRect/>
          </a:stretch>
        </p:blipFill>
        <p:spPr>
          <a:xfrm flipH="1">
            <a:off x="6464935" y="890270"/>
            <a:ext cx="1644015" cy="1226820"/>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grpSp>
        <p:nvGrpSpPr>
          <p:cNvPr id="4" name="组合 3"/>
          <p:cNvGrpSpPr/>
          <p:nvPr/>
        </p:nvGrpSpPr>
        <p:grpSpPr>
          <a:xfrm>
            <a:off x="5311775" y="938530"/>
            <a:ext cx="1582420" cy="1581785"/>
            <a:chOff x="5042021" y="699543"/>
            <a:chExt cx="1663200" cy="1662209"/>
          </a:xfrm>
        </p:grpSpPr>
        <p:sp>
          <p:nvSpPr>
            <p:cNvPr id="3" name="Freeform 5"/>
            <p:cNvSpPr/>
            <p:nvPr/>
          </p:nvSpPr>
          <p:spPr bwMode="auto">
            <a:xfrm rot="10800000">
              <a:off x="5042021" y="699543"/>
              <a:ext cx="1663200" cy="1662209"/>
            </a:xfrm>
            <a:prstGeom prst="ellipse">
              <a:avLst/>
            </a:prstGeom>
            <a:solidFill>
              <a:schemeClr val="bg1"/>
            </a:solidFill>
            <a:ln w="25400">
              <a:solidFill>
                <a:srgbClr val="C00000"/>
              </a:soli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2400">
                <a:solidFill>
                  <a:srgbClr val="000000"/>
                </a:solidFill>
              </a:endParaRPr>
            </a:p>
          </p:txBody>
        </p:sp>
        <p:sp>
          <p:nvSpPr>
            <p:cNvPr id="5" name="Freeform 5"/>
            <p:cNvSpPr/>
            <p:nvPr/>
          </p:nvSpPr>
          <p:spPr bwMode="auto">
            <a:xfrm rot="10800000">
              <a:off x="5239121" y="896147"/>
              <a:ext cx="1269000" cy="1269000"/>
            </a:xfrm>
            <a:prstGeom prst="ellipse">
              <a:avLst/>
            </a:prstGeom>
            <a:solidFill>
              <a:srgbClr val="C0000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400">
                <a:solidFill>
                  <a:srgbClr val="000000"/>
                </a:solidFill>
              </a:endParaRPr>
            </a:p>
          </p:txBody>
        </p:sp>
        <p:sp>
          <p:nvSpPr>
            <p:cNvPr id="8" name="TextBox 12"/>
            <p:cNvSpPr txBox="1"/>
            <p:nvPr/>
          </p:nvSpPr>
          <p:spPr>
            <a:xfrm>
              <a:off x="5354770" y="1161315"/>
              <a:ext cx="1037703" cy="8728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5400" dirty="0">
                  <a:ln w="12700">
                    <a:noFill/>
                  </a:ln>
                  <a:solidFill>
                    <a:schemeClr val="bg1"/>
                  </a:solidFill>
                  <a:effectLst/>
                  <a:latin typeface="微软雅黑" panose="020B0503020204020204" pitchFamily="34" charset="-122"/>
                </a:rPr>
                <a:t>3</a:t>
              </a:r>
              <a:endParaRPr lang="en-US" altLang="zh-CN" sz="5400" dirty="0">
                <a:ln w="12700">
                  <a:noFill/>
                </a:ln>
                <a:solidFill>
                  <a:schemeClr val="bg1"/>
                </a:solidFill>
                <a:effectLst/>
                <a:latin typeface="微软雅黑" panose="020B0503020204020204" pitchFamily="34" charset="-122"/>
              </a:endParaRPr>
            </a:p>
          </p:txBody>
        </p:sp>
      </p:grpSp>
      <p:sp>
        <p:nvSpPr>
          <p:cNvPr id="2" name="文本框 1"/>
          <p:cNvSpPr txBox="1"/>
          <p:nvPr/>
        </p:nvSpPr>
        <p:spPr>
          <a:xfrm>
            <a:off x="1412240" y="3026410"/>
            <a:ext cx="9839325" cy="756285"/>
          </a:xfrm>
          <a:prstGeom prst="rect">
            <a:avLst/>
          </a:prstGeom>
          <a:noFill/>
        </p:spPr>
        <p:txBody>
          <a:bodyPr wrap="square" rtlCol="0">
            <a:noAutofit/>
          </a:bodyPr>
          <a:p>
            <a:pPr algn="ctr"/>
            <a:r>
              <a:rPr lang="zh-CN" altLang="en-US" sz="3600">
                <a:solidFill>
                  <a:srgbClr val="C00000"/>
                </a:solidFill>
                <a:effectLst/>
                <a:latin typeface="华康俪金黑W8(P)" panose="020B0800000000000000" charset="-122"/>
                <a:ea typeface="华康俪金黑W8(P)" panose="020B0800000000000000" charset="-122"/>
              </a:rPr>
              <a:t>党纪责任追究对象方式一览</a:t>
            </a:r>
            <a:endParaRPr lang="zh-CN" altLang="en-US" sz="3600">
              <a:solidFill>
                <a:srgbClr val="C00000"/>
              </a:solidFill>
              <a:effectLst/>
              <a:latin typeface="华康俪金黑W8(P)" panose="020B0800000000000000" charset="-122"/>
              <a:ea typeface="华康俪金黑W8(P)" panose="020B0800000000000000"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69919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党纪责任追究对象方式一览</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59740" y="1022350"/>
            <a:ext cx="11461115" cy="573151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628650" y="1171575"/>
            <a:ext cx="11120120" cy="5389880"/>
          </a:xfrm>
          <a:prstGeom prst="rect">
            <a:avLst/>
          </a:prstGeom>
          <a:noFill/>
        </p:spPr>
        <p:txBody>
          <a:bodyPr wrap="square" rtlCol="0">
            <a:noAutofit/>
          </a:bodyPr>
          <a:lstStyle/>
          <a:p>
            <a:pPr lvl="0" algn="just">
              <a:lnSpc>
                <a:spcPct val="120000"/>
              </a:lnSpc>
              <a:defRPr/>
            </a:pPr>
            <a:r>
              <a:rPr lang="en-US" altLang="zh-CN" sz="1600" b="1" dirty="0">
                <a:solidFill>
                  <a:srgbClr val="FF0000"/>
                </a:solidFill>
                <a:latin typeface="微软雅黑" panose="020B0503020204020204" pitchFamily="34" charset="-122"/>
                <a:ea typeface="微软雅黑" panose="020B0503020204020204" pitchFamily="34" charset="-122"/>
                <a:sym typeface="+mn-ea"/>
              </a:rPr>
              <a:t>      </a:t>
            </a:r>
            <a:r>
              <a:rPr lang="en-US" sz="1600" dirty="0">
                <a:latin typeface="微软雅黑" panose="020B0503020204020204" pitchFamily="34" charset="-122"/>
                <a:ea typeface="微软雅黑" panose="020B0503020204020204" pitchFamily="34" charset="-122"/>
                <a:sym typeface="+mn-ea"/>
              </a:rPr>
              <a:t> </a:t>
            </a:r>
            <a:endParaRPr lang="en-US" sz="1600" dirty="0">
              <a:latin typeface="微软雅黑" panose="020B0503020204020204" pitchFamily="34" charset="-122"/>
              <a:ea typeface="微软雅黑" panose="020B0503020204020204" pitchFamily="34" charset="-122"/>
              <a:sym typeface="+mn-ea"/>
            </a:endParaRPr>
          </a:p>
          <a:p>
            <a:pPr lvl="0" algn="just">
              <a:lnSpc>
                <a:spcPct val="120000"/>
              </a:lnSpc>
              <a:defRPr/>
            </a:pPr>
            <a:r>
              <a:rPr lang="en-US" sz="1600" dirty="0">
                <a:latin typeface="微软雅黑" panose="020B0503020204020204" pitchFamily="34" charset="-122"/>
                <a:ea typeface="微软雅黑" panose="020B0503020204020204" pitchFamily="34" charset="-122"/>
                <a:sym typeface="+mn-ea"/>
              </a:rPr>
              <a:t>      </a:t>
            </a:r>
            <a:r>
              <a:rPr sz="1600" dirty="0">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a:p>
            <a:pPr lvl="0" algn="just">
              <a:lnSpc>
                <a:spcPct val="120000"/>
              </a:lnSpc>
              <a:defRPr/>
            </a:pPr>
            <a:r>
              <a:rPr lang="en-US" sz="1600" dirty="0">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628650" y="1171575"/>
            <a:ext cx="11120120" cy="5389880"/>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9790"/>
            <a:ext cx="935355" cy="854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69919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党纪责任追究对象方式一览</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78790" y="1376045"/>
            <a:ext cx="11442065" cy="4934585"/>
            <a:chOff x="1072206" y="1759039"/>
            <a:chExt cx="10280419" cy="4658421"/>
          </a:xfrm>
        </p:grpSpPr>
        <p:sp>
          <p:nvSpPr>
            <p:cNvPr id="6" name="矩形 5"/>
            <p:cNvSpPr/>
            <p:nvPr/>
          </p:nvSpPr>
          <p:spPr>
            <a:xfrm>
              <a:off x="1072206" y="1759039"/>
              <a:ext cx="10280419" cy="4658421"/>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648335" y="1613535"/>
            <a:ext cx="11100435" cy="4514215"/>
          </a:xfrm>
          <a:prstGeom prst="rect">
            <a:avLst/>
          </a:prstGeom>
          <a:noFill/>
        </p:spPr>
        <p:txBody>
          <a:bodyPr wrap="square" rtlCol="0">
            <a:noAutofit/>
          </a:bodyPr>
          <a:lstStyle/>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lang="en-US" sz="1600" b="1" dirty="0">
              <a:solidFill>
                <a:srgbClr val="FF0000"/>
              </a:solidFill>
              <a:latin typeface="微软雅黑" panose="020B0503020204020204" pitchFamily="34" charset="-122"/>
              <a:ea typeface="微软雅黑" panose="020B0503020204020204" pitchFamily="34" charset="-122"/>
              <a:sym typeface="+mn-ea"/>
            </a:endParaRPr>
          </a:p>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rcRect t="5425"/>
          <a:stretch>
            <a:fillRect/>
          </a:stretch>
        </p:blipFill>
        <p:spPr>
          <a:xfrm>
            <a:off x="647700" y="1504315"/>
            <a:ext cx="11100435" cy="4623435"/>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9790"/>
            <a:ext cx="1200785" cy="1096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1073785" y="411480"/>
            <a:ext cx="69919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党纪责任追究对象方式一览</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15670" y="1376045"/>
            <a:ext cx="10734675" cy="4934585"/>
            <a:chOff x="1072206" y="1759039"/>
            <a:chExt cx="10280419" cy="4658421"/>
          </a:xfrm>
        </p:grpSpPr>
        <p:sp>
          <p:nvSpPr>
            <p:cNvPr id="6" name="矩形 5"/>
            <p:cNvSpPr/>
            <p:nvPr/>
          </p:nvSpPr>
          <p:spPr>
            <a:xfrm>
              <a:off x="1072206" y="1759039"/>
              <a:ext cx="10280419" cy="4658421"/>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647700" y="1613535"/>
            <a:ext cx="11100435" cy="4514215"/>
          </a:xfrm>
          <a:prstGeom prst="rect">
            <a:avLst/>
          </a:prstGeom>
          <a:noFill/>
        </p:spPr>
        <p:txBody>
          <a:bodyPr wrap="square" rtlCol="0">
            <a:noAutofit/>
          </a:bodyPr>
          <a:lstStyle/>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lang="en-US" sz="1600" b="1" dirty="0">
              <a:solidFill>
                <a:srgbClr val="FF0000"/>
              </a:solidFill>
              <a:latin typeface="微软雅黑" panose="020B0503020204020204" pitchFamily="34" charset="-122"/>
              <a:ea typeface="微软雅黑" panose="020B0503020204020204" pitchFamily="34" charset="-122"/>
              <a:sym typeface="+mn-ea"/>
            </a:endParaRPr>
          </a:p>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078230" y="1503680"/>
            <a:ext cx="10379075" cy="4623435"/>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0" y="763905"/>
            <a:ext cx="1200785" cy="1096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69919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党纪责任追究对象方式一览</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979805" y="1376045"/>
            <a:ext cx="10295255" cy="4934585"/>
            <a:chOff x="1072206" y="1759039"/>
            <a:chExt cx="10280419" cy="4658421"/>
          </a:xfrm>
        </p:grpSpPr>
        <p:sp>
          <p:nvSpPr>
            <p:cNvPr id="6" name="矩形 5"/>
            <p:cNvSpPr/>
            <p:nvPr/>
          </p:nvSpPr>
          <p:spPr>
            <a:xfrm>
              <a:off x="1072206" y="1759039"/>
              <a:ext cx="10280419" cy="4658421"/>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200785" y="1613535"/>
            <a:ext cx="9884410" cy="4514215"/>
          </a:xfrm>
          <a:prstGeom prst="rect">
            <a:avLst/>
          </a:prstGeom>
          <a:noFill/>
        </p:spPr>
        <p:txBody>
          <a:bodyPr wrap="square" rtlCol="0">
            <a:noAutofit/>
          </a:bodyPr>
          <a:lstStyle/>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lang="en-US" sz="1600" b="1" dirty="0">
              <a:solidFill>
                <a:srgbClr val="FF0000"/>
              </a:solidFill>
              <a:latin typeface="微软雅黑" panose="020B0503020204020204" pitchFamily="34" charset="-122"/>
              <a:ea typeface="微软雅黑" panose="020B0503020204020204" pitchFamily="34" charset="-122"/>
              <a:sym typeface="+mn-ea"/>
            </a:endParaRPr>
          </a:p>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00785" y="1504315"/>
            <a:ext cx="9883775" cy="4623435"/>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655" y="933450"/>
            <a:ext cx="1200785" cy="1096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69919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党纪责任追究对象方式一览</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792480" y="1376045"/>
            <a:ext cx="10822305" cy="4934585"/>
            <a:chOff x="1072206" y="1759039"/>
            <a:chExt cx="10280419" cy="4658421"/>
          </a:xfrm>
        </p:grpSpPr>
        <p:sp>
          <p:nvSpPr>
            <p:cNvPr id="6" name="矩形 5"/>
            <p:cNvSpPr/>
            <p:nvPr/>
          </p:nvSpPr>
          <p:spPr>
            <a:xfrm>
              <a:off x="1072206" y="1759039"/>
              <a:ext cx="10280419" cy="4658421"/>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648335" y="1613535"/>
            <a:ext cx="11100435" cy="4514215"/>
          </a:xfrm>
          <a:prstGeom prst="rect">
            <a:avLst/>
          </a:prstGeom>
          <a:noFill/>
        </p:spPr>
        <p:txBody>
          <a:bodyPr wrap="square" rtlCol="0">
            <a:noAutofit/>
          </a:bodyPr>
          <a:lstStyle/>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lang="en-US" sz="1600" b="1" dirty="0">
              <a:solidFill>
                <a:srgbClr val="FF0000"/>
              </a:solidFill>
              <a:latin typeface="微软雅黑" panose="020B0503020204020204" pitchFamily="34" charset="-122"/>
              <a:ea typeface="微软雅黑" panose="020B0503020204020204" pitchFamily="34" charset="-122"/>
              <a:sym typeface="+mn-ea"/>
            </a:endParaRPr>
          </a:p>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979805" y="1503680"/>
            <a:ext cx="10507345" cy="4624070"/>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 y="859790"/>
            <a:ext cx="1200785" cy="1096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69919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党纪责任追究对象方式一览</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40485" y="1376045"/>
            <a:ext cx="9802495" cy="4934585"/>
            <a:chOff x="1072206" y="1759039"/>
            <a:chExt cx="10280419" cy="4658421"/>
          </a:xfrm>
        </p:grpSpPr>
        <p:sp>
          <p:nvSpPr>
            <p:cNvPr id="6" name="矩形 5"/>
            <p:cNvSpPr/>
            <p:nvPr/>
          </p:nvSpPr>
          <p:spPr>
            <a:xfrm>
              <a:off x="1072206" y="1759039"/>
              <a:ext cx="10280419" cy="4658421"/>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276985" y="1613535"/>
            <a:ext cx="9777730" cy="4514215"/>
          </a:xfrm>
          <a:prstGeom prst="rect">
            <a:avLst/>
          </a:prstGeom>
          <a:noFill/>
        </p:spPr>
        <p:txBody>
          <a:bodyPr wrap="square" rtlCol="0">
            <a:noAutofit/>
          </a:bodyPr>
          <a:lstStyle/>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lang="en-US" sz="1600" b="1" dirty="0">
              <a:solidFill>
                <a:srgbClr val="FF0000"/>
              </a:solidFill>
              <a:latin typeface="微软雅黑" panose="020B0503020204020204" pitchFamily="34" charset="-122"/>
              <a:ea typeface="微软雅黑" panose="020B0503020204020204" pitchFamily="34" charset="-122"/>
              <a:sym typeface="+mn-ea"/>
            </a:endParaRPr>
          </a:p>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485265" y="1504315"/>
            <a:ext cx="9569450" cy="4624070"/>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060" y="876935"/>
            <a:ext cx="1200785" cy="1096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1060450" y="411480"/>
            <a:ext cx="699198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800" b="1" dirty="0">
                <a:solidFill>
                  <a:srgbClr val="C00000"/>
                </a:solidFill>
                <a:latin typeface="微软雅黑" panose="020B0503020204020204" pitchFamily="34" charset="-122"/>
                <a:ea typeface="微软雅黑" panose="020B0503020204020204" pitchFamily="34" charset="-122"/>
                <a:sym typeface="+mn-ea"/>
              </a:rPr>
              <a:t>党纪责任追究对象方式一览</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60805" y="1501775"/>
            <a:ext cx="9450070" cy="4314825"/>
            <a:chOff x="1072206" y="1759039"/>
            <a:chExt cx="10483294" cy="4658421"/>
          </a:xfrm>
        </p:grpSpPr>
        <p:sp>
          <p:nvSpPr>
            <p:cNvPr id="6" name="矩形 5"/>
            <p:cNvSpPr/>
            <p:nvPr/>
          </p:nvSpPr>
          <p:spPr>
            <a:xfrm>
              <a:off x="1072206" y="1759039"/>
              <a:ext cx="10483294" cy="4658421"/>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648335" y="1613535"/>
            <a:ext cx="10058400" cy="4514215"/>
          </a:xfrm>
          <a:prstGeom prst="rect">
            <a:avLst/>
          </a:prstGeom>
          <a:noFill/>
        </p:spPr>
        <p:txBody>
          <a:bodyPr wrap="square" rtlCol="0">
            <a:noAutofit/>
          </a:bodyPr>
          <a:lstStyle/>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lang="en-US" sz="1600" b="1" dirty="0">
              <a:solidFill>
                <a:srgbClr val="FF0000"/>
              </a:solidFill>
              <a:latin typeface="微软雅黑" panose="020B0503020204020204" pitchFamily="34" charset="-122"/>
              <a:ea typeface="微软雅黑" panose="020B0503020204020204" pitchFamily="34" charset="-122"/>
              <a:sym typeface="+mn-ea"/>
            </a:endParaRPr>
          </a:p>
          <a:p>
            <a:pPr lvl="0" algn="just">
              <a:lnSpc>
                <a:spcPct val="120000"/>
              </a:lnSpc>
              <a:defRPr/>
            </a:pPr>
            <a:r>
              <a:rPr lang="en-US" sz="1600" b="1" dirty="0">
                <a:solidFill>
                  <a:srgbClr val="FF0000"/>
                </a:solidFill>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1508760" y="1639570"/>
            <a:ext cx="9197975" cy="4051300"/>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145" y="1025525"/>
            <a:ext cx="1200785" cy="1096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42614"/>
          <p:cNvPicPr>
            <a:picLocks noChangeAspect="1"/>
          </p:cNvPicPr>
          <p:nvPr/>
        </p:nvPicPr>
        <p:blipFill>
          <a:blip r:embed="rId1"/>
          <a:srcRect t="35613"/>
          <a:stretch>
            <a:fillRect/>
          </a:stretch>
        </p:blipFill>
        <p:spPr>
          <a:xfrm>
            <a:off x="-10795" y="2931795"/>
            <a:ext cx="12235815" cy="3940175"/>
          </a:xfrm>
          <a:prstGeom prst="rect">
            <a:avLst/>
          </a:prstGeom>
        </p:spPr>
      </p:pic>
      <p:pic>
        <p:nvPicPr>
          <p:cNvPr id="17" name="图片 16" descr="14"/>
          <p:cNvPicPr>
            <a:picLocks noChangeAspect="1"/>
          </p:cNvPicPr>
          <p:nvPr/>
        </p:nvPicPr>
        <p:blipFill>
          <a:blip r:embed="rId2"/>
          <a:srcRect l="22078" b="61137"/>
          <a:stretch>
            <a:fillRect/>
          </a:stretch>
        </p:blipFill>
        <p:spPr>
          <a:xfrm>
            <a:off x="3394710" y="0"/>
            <a:ext cx="8830310" cy="2202815"/>
          </a:xfrm>
          <a:custGeom>
            <a:avLst/>
            <a:gdLst>
              <a:gd name="connsiteX0" fmla="*/ 0 w 7837714"/>
              <a:gd name="connsiteY0" fmla="*/ 0 h 1955003"/>
              <a:gd name="connsiteX1" fmla="*/ 7837714 w 7837714"/>
              <a:gd name="connsiteY1" fmla="*/ 0 h 1955003"/>
              <a:gd name="connsiteX2" fmla="*/ 7837714 w 7837714"/>
              <a:gd name="connsiteY2" fmla="*/ 1955003 h 1955003"/>
              <a:gd name="connsiteX3" fmla="*/ 136148 w 7837714"/>
              <a:gd name="connsiteY3" fmla="*/ 1955003 h 1955003"/>
              <a:gd name="connsiteX4" fmla="*/ 136148 w 7837714"/>
              <a:gd name="connsiteY4" fmla="*/ 911814 h 1955003"/>
              <a:gd name="connsiteX5" fmla="*/ 0 w 7837714"/>
              <a:gd name="connsiteY5" fmla="*/ 911814 h 195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7714" h="1955003">
                <a:moveTo>
                  <a:pt x="0" y="0"/>
                </a:moveTo>
                <a:lnTo>
                  <a:pt x="7837714" y="0"/>
                </a:lnTo>
                <a:lnTo>
                  <a:pt x="7837714" y="1955003"/>
                </a:lnTo>
                <a:lnTo>
                  <a:pt x="136148" y="1955003"/>
                </a:lnTo>
                <a:lnTo>
                  <a:pt x="136148" y="911814"/>
                </a:lnTo>
                <a:lnTo>
                  <a:pt x="0" y="911814"/>
                </a:lnTo>
                <a:close/>
              </a:path>
            </a:pathLst>
          </a:custGeom>
        </p:spPr>
      </p:pic>
      <p:sp>
        <p:nvSpPr>
          <p:cNvPr id="18" name="文本框 17"/>
          <p:cNvSpPr txBox="1"/>
          <p:nvPr/>
        </p:nvSpPr>
        <p:spPr>
          <a:xfrm>
            <a:off x="1005840" y="3081020"/>
            <a:ext cx="10043795" cy="768350"/>
          </a:xfrm>
          <a:prstGeom prst="rect">
            <a:avLst/>
          </a:prstGeom>
          <a:noFill/>
          <a:ln w="88900">
            <a:noFill/>
          </a:ln>
        </p:spPr>
        <p:txBody>
          <a:bodyPr wrap="square" rtlCol="0">
            <a:spAutoFit/>
          </a:bodyPr>
          <a:lstStyle/>
          <a:p>
            <a:pPr algn="ctr"/>
            <a:r>
              <a:rPr lang="zh-CN" altLang="en-US" sz="440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rPr>
              <a:t>哪些情形可以从轻或者减轻处分？</a:t>
            </a:r>
            <a:endParaRPr lang="zh-CN" altLang="en-US" sz="440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endParaRPr>
          </a:p>
        </p:txBody>
      </p:sp>
      <p:pic>
        <p:nvPicPr>
          <p:cNvPr id="7" name="图片 6" descr="614"/>
          <p:cNvPicPr>
            <a:picLocks noChangeAspect="1"/>
          </p:cNvPicPr>
          <p:nvPr/>
        </p:nvPicPr>
        <p:blipFill>
          <a:blip r:embed="rId3"/>
          <a:srcRect t="63677"/>
          <a:stretch>
            <a:fillRect/>
          </a:stretch>
        </p:blipFill>
        <p:spPr>
          <a:xfrm>
            <a:off x="-52705" y="4721225"/>
            <a:ext cx="12328525" cy="2216785"/>
          </a:xfrm>
          <a:prstGeom prst="rect">
            <a:avLst/>
          </a:prstGeom>
        </p:spPr>
      </p:pic>
      <p:pic>
        <p:nvPicPr>
          <p:cNvPr id="10" name="图片 9" descr="14"/>
          <p:cNvPicPr>
            <a:picLocks noChangeAspect="1"/>
          </p:cNvPicPr>
          <p:nvPr/>
        </p:nvPicPr>
        <p:blipFill>
          <a:blip r:embed="rId2"/>
          <a:srcRect l="70316" t="56592" r="14575" b="22670"/>
          <a:stretch>
            <a:fillRect/>
          </a:stretch>
        </p:blipFill>
        <p:spPr>
          <a:xfrm>
            <a:off x="8651786" y="3979974"/>
            <a:ext cx="1519707" cy="1043189"/>
          </a:xfrm>
          <a:custGeom>
            <a:avLst/>
            <a:gdLst>
              <a:gd name="connsiteX0" fmla="*/ 0 w 1519707"/>
              <a:gd name="connsiteY0" fmla="*/ 0 h 1043189"/>
              <a:gd name="connsiteX1" fmla="*/ 1519707 w 1519707"/>
              <a:gd name="connsiteY1" fmla="*/ 0 h 1043189"/>
              <a:gd name="connsiteX2" fmla="*/ 1519707 w 1519707"/>
              <a:gd name="connsiteY2" fmla="*/ 1043189 h 1043189"/>
              <a:gd name="connsiteX3" fmla="*/ 0 w 1519707"/>
              <a:gd name="connsiteY3" fmla="*/ 1043189 h 1043189"/>
              <a:gd name="connsiteX4" fmla="*/ 0 w 1519707"/>
              <a:gd name="connsiteY4" fmla="*/ 0 h 104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07" h="1043189">
                <a:moveTo>
                  <a:pt x="0" y="0"/>
                </a:moveTo>
                <a:lnTo>
                  <a:pt x="1519707" y="0"/>
                </a:lnTo>
                <a:lnTo>
                  <a:pt x="1519707" y="1043189"/>
                </a:lnTo>
                <a:lnTo>
                  <a:pt x="0" y="1043189"/>
                </a:lnTo>
                <a:lnTo>
                  <a:pt x="0" y="0"/>
                </a:lnTo>
                <a:close/>
              </a:path>
            </a:pathLst>
          </a:custGeom>
        </p:spPr>
      </p:pic>
      <p:pic>
        <p:nvPicPr>
          <p:cNvPr id="11" name="图片 10" descr="14"/>
          <p:cNvPicPr>
            <a:picLocks noChangeAspect="1"/>
          </p:cNvPicPr>
          <p:nvPr/>
        </p:nvPicPr>
        <p:blipFill>
          <a:blip r:embed="rId2"/>
          <a:srcRect l="9475" t="18126" r="76568" b="57489"/>
          <a:stretch>
            <a:fillRect/>
          </a:stretch>
        </p:blipFill>
        <p:spPr>
          <a:xfrm>
            <a:off x="4263033" y="862008"/>
            <a:ext cx="1403797" cy="1226714"/>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pic>
        <p:nvPicPr>
          <p:cNvPr id="12" name="图片 11" descr="14"/>
          <p:cNvPicPr>
            <a:picLocks noChangeAspect="1"/>
          </p:cNvPicPr>
          <p:nvPr/>
        </p:nvPicPr>
        <p:blipFill>
          <a:blip r:embed="rId2"/>
          <a:srcRect l="9475" t="18126" r="76568" b="57489"/>
          <a:stretch>
            <a:fillRect/>
          </a:stretch>
        </p:blipFill>
        <p:spPr>
          <a:xfrm flipH="1">
            <a:off x="6464935" y="890270"/>
            <a:ext cx="1644015" cy="1226820"/>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grpSp>
        <p:nvGrpSpPr>
          <p:cNvPr id="4" name="组合 3"/>
          <p:cNvGrpSpPr/>
          <p:nvPr/>
        </p:nvGrpSpPr>
        <p:grpSpPr>
          <a:xfrm>
            <a:off x="5311775" y="938530"/>
            <a:ext cx="1582420" cy="1581785"/>
            <a:chOff x="5042021" y="699543"/>
            <a:chExt cx="1663200" cy="1662209"/>
          </a:xfrm>
        </p:grpSpPr>
        <p:sp>
          <p:nvSpPr>
            <p:cNvPr id="3" name="Freeform 5"/>
            <p:cNvSpPr/>
            <p:nvPr/>
          </p:nvSpPr>
          <p:spPr bwMode="auto">
            <a:xfrm rot="10800000">
              <a:off x="5042021" y="699543"/>
              <a:ext cx="1663200" cy="1662209"/>
            </a:xfrm>
            <a:prstGeom prst="ellipse">
              <a:avLst/>
            </a:prstGeom>
            <a:solidFill>
              <a:schemeClr val="bg1"/>
            </a:solidFill>
            <a:ln w="25400">
              <a:solidFill>
                <a:srgbClr val="C00000"/>
              </a:soli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2400">
                <a:solidFill>
                  <a:srgbClr val="000000"/>
                </a:solidFill>
              </a:endParaRPr>
            </a:p>
          </p:txBody>
        </p:sp>
        <p:sp>
          <p:nvSpPr>
            <p:cNvPr id="5" name="Freeform 5"/>
            <p:cNvSpPr/>
            <p:nvPr/>
          </p:nvSpPr>
          <p:spPr bwMode="auto">
            <a:xfrm rot="10800000">
              <a:off x="5239121" y="896147"/>
              <a:ext cx="1269000" cy="1269000"/>
            </a:xfrm>
            <a:prstGeom prst="ellipse">
              <a:avLst/>
            </a:prstGeom>
            <a:solidFill>
              <a:srgbClr val="C0000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400">
                <a:solidFill>
                  <a:srgbClr val="000000"/>
                </a:solidFill>
              </a:endParaRPr>
            </a:p>
          </p:txBody>
        </p:sp>
        <p:sp>
          <p:nvSpPr>
            <p:cNvPr id="8" name="TextBox 12"/>
            <p:cNvSpPr txBox="1"/>
            <p:nvPr/>
          </p:nvSpPr>
          <p:spPr>
            <a:xfrm>
              <a:off x="5354770" y="1161315"/>
              <a:ext cx="1037703" cy="8728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5400" dirty="0">
                  <a:ln w="12700">
                    <a:noFill/>
                  </a:ln>
                  <a:solidFill>
                    <a:schemeClr val="bg1"/>
                  </a:solidFill>
                  <a:effectLst/>
                  <a:latin typeface="微软雅黑" panose="020B0503020204020204" pitchFamily="34" charset="-122"/>
                </a:rPr>
                <a:t>4</a:t>
              </a:r>
              <a:endParaRPr lang="en-US" altLang="zh-CN" sz="5400" dirty="0">
                <a:ln w="12700">
                  <a:noFill/>
                </a:ln>
                <a:solidFill>
                  <a:schemeClr val="bg1"/>
                </a:solidFill>
                <a:effectLst/>
                <a:latin typeface="微软雅黑" panose="020B0503020204020204" pitchFamily="34" charset="-122"/>
              </a:endParaRPr>
            </a:p>
          </p:txBody>
        </p:sp>
      </p:grpSp>
      <p:sp>
        <p:nvSpPr>
          <p:cNvPr id="2" name="文本框 1"/>
          <p:cNvSpPr txBox="1"/>
          <p:nvPr/>
        </p:nvSpPr>
        <p:spPr>
          <a:xfrm>
            <a:off x="1279525" y="3080385"/>
            <a:ext cx="9164955" cy="768350"/>
          </a:xfrm>
          <a:prstGeom prst="rect">
            <a:avLst/>
          </a:prstGeom>
          <a:noFill/>
        </p:spPr>
        <p:txBody>
          <a:bodyPr wrap="square" rtlCol="0">
            <a:spAutoFit/>
          </a:bodyPr>
          <a:p>
            <a:pPr fontAlgn="base">
              <a:spcBef>
                <a:spcPct val="0"/>
              </a:spcBef>
              <a:spcAft>
                <a:spcPct val="0"/>
              </a:spcAft>
            </a:pPr>
            <a:r>
              <a:rPr sz="4400" dirty="0">
                <a:solidFill>
                  <a:srgbClr val="FF0000"/>
                </a:solidFill>
                <a:latin typeface="微软雅黑" panose="020B0503020204020204" pitchFamily="34" charset="-122"/>
                <a:ea typeface="微软雅黑" panose="020B0503020204020204" pitchFamily="34" charset="-122"/>
                <a:sym typeface="+mn-ea"/>
              </a:rPr>
              <a:t> </a:t>
            </a:r>
            <a:r>
              <a:rPr lang="en-US" sz="4400" dirty="0">
                <a:solidFill>
                  <a:srgbClr val="FF0000"/>
                </a:solidFill>
                <a:latin typeface="微软雅黑" panose="020B0503020204020204" pitchFamily="34" charset="-122"/>
                <a:ea typeface="微软雅黑" panose="020B0503020204020204" pitchFamily="34" charset="-122"/>
                <a:sym typeface="+mn-ea"/>
              </a:rPr>
              <a:t>  </a:t>
            </a:r>
            <a:r>
              <a:rPr lang="zh-CN" altLang="en-US" sz="4400" dirty="0">
                <a:solidFill>
                  <a:srgbClr val="FF0000"/>
                </a:solidFill>
                <a:latin typeface="微软雅黑" panose="020B0503020204020204" pitchFamily="34" charset="-122"/>
                <a:ea typeface="微软雅黑" panose="020B0503020204020204" pitchFamily="34" charset="-122"/>
                <a:sym typeface="+mn-ea"/>
              </a:rPr>
              <a:t>哪些情形可以从轻或者减轻处分？</a:t>
            </a:r>
            <a:endParaRPr lang="zh-CN" altLang="en-US" sz="4400" dirty="0">
              <a:solidFill>
                <a:srgbClr val="FF0000"/>
              </a:solidFill>
              <a:latin typeface="微软雅黑" panose="020B0503020204020204" pitchFamily="34" charset="-122"/>
              <a:ea typeface="微软雅黑" panose="020B0503020204020204" pitchFamily="3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42614"/>
          <p:cNvPicPr>
            <a:picLocks noChangeAspect="1"/>
          </p:cNvPicPr>
          <p:nvPr/>
        </p:nvPicPr>
        <p:blipFill>
          <a:blip r:embed="rId1"/>
          <a:srcRect t="35613"/>
          <a:stretch>
            <a:fillRect/>
          </a:stretch>
        </p:blipFill>
        <p:spPr>
          <a:xfrm>
            <a:off x="-10795" y="2931795"/>
            <a:ext cx="12235815" cy="3940175"/>
          </a:xfrm>
          <a:prstGeom prst="rect">
            <a:avLst/>
          </a:prstGeom>
        </p:spPr>
      </p:pic>
      <p:pic>
        <p:nvPicPr>
          <p:cNvPr id="17" name="图片 16" descr="14"/>
          <p:cNvPicPr>
            <a:picLocks noChangeAspect="1"/>
          </p:cNvPicPr>
          <p:nvPr/>
        </p:nvPicPr>
        <p:blipFill>
          <a:blip r:embed="rId2"/>
          <a:srcRect l="22078" b="61137"/>
          <a:stretch>
            <a:fillRect/>
          </a:stretch>
        </p:blipFill>
        <p:spPr>
          <a:xfrm>
            <a:off x="3394710" y="0"/>
            <a:ext cx="8830310" cy="2202815"/>
          </a:xfrm>
          <a:custGeom>
            <a:avLst/>
            <a:gdLst>
              <a:gd name="connsiteX0" fmla="*/ 0 w 7837714"/>
              <a:gd name="connsiteY0" fmla="*/ 0 h 1955003"/>
              <a:gd name="connsiteX1" fmla="*/ 7837714 w 7837714"/>
              <a:gd name="connsiteY1" fmla="*/ 0 h 1955003"/>
              <a:gd name="connsiteX2" fmla="*/ 7837714 w 7837714"/>
              <a:gd name="connsiteY2" fmla="*/ 1955003 h 1955003"/>
              <a:gd name="connsiteX3" fmla="*/ 136148 w 7837714"/>
              <a:gd name="connsiteY3" fmla="*/ 1955003 h 1955003"/>
              <a:gd name="connsiteX4" fmla="*/ 136148 w 7837714"/>
              <a:gd name="connsiteY4" fmla="*/ 911814 h 1955003"/>
              <a:gd name="connsiteX5" fmla="*/ 0 w 7837714"/>
              <a:gd name="connsiteY5" fmla="*/ 911814 h 195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7714" h="1955003">
                <a:moveTo>
                  <a:pt x="0" y="0"/>
                </a:moveTo>
                <a:lnTo>
                  <a:pt x="7837714" y="0"/>
                </a:lnTo>
                <a:lnTo>
                  <a:pt x="7837714" y="1955003"/>
                </a:lnTo>
                <a:lnTo>
                  <a:pt x="136148" y="1955003"/>
                </a:lnTo>
                <a:lnTo>
                  <a:pt x="136148" y="911814"/>
                </a:lnTo>
                <a:lnTo>
                  <a:pt x="0" y="911814"/>
                </a:lnTo>
                <a:close/>
              </a:path>
            </a:pathLst>
          </a:custGeom>
        </p:spPr>
      </p:pic>
      <p:sp>
        <p:nvSpPr>
          <p:cNvPr id="18" name="文本框 17"/>
          <p:cNvSpPr txBox="1"/>
          <p:nvPr/>
        </p:nvSpPr>
        <p:spPr>
          <a:xfrm>
            <a:off x="741045" y="2774950"/>
            <a:ext cx="10279380" cy="1014730"/>
          </a:xfrm>
          <a:prstGeom prst="rect">
            <a:avLst/>
          </a:prstGeom>
          <a:noFill/>
          <a:ln w="88900">
            <a:noFill/>
          </a:ln>
        </p:spPr>
        <p:txBody>
          <a:bodyPr wrap="square" rtlCol="0">
            <a:spAutoFit/>
          </a:bodyPr>
          <a:lstStyle/>
          <a:p>
            <a:pPr algn="ctr"/>
            <a:r>
              <a:rPr lang="en-US" altLang="zh-CN" sz="600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rPr>
              <a:t> </a:t>
            </a:r>
            <a:r>
              <a:rPr lang="zh-CN" altLang="en-US" sz="4000" dirty="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sym typeface="+mn-ea"/>
              </a:rPr>
              <a:t>对党员的纪律处分有哪些，影响期各多长？</a:t>
            </a:r>
            <a:endParaRPr lang="zh-CN" altLang="en-US" sz="4000" dirty="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sym typeface="+mn-ea"/>
            </a:endParaRPr>
          </a:p>
        </p:txBody>
      </p:sp>
      <p:pic>
        <p:nvPicPr>
          <p:cNvPr id="7" name="图片 6" descr="614"/>
          <p:cNvPicPr>
            <a:picLocks noChangeAspect="1"/>
          </p:cNvPicPr>
          <p:nvPr/>
        </p:nvPicPr>
        <p:blipFill>
          <a:blip r:embed="rId3"/>
          <a:srcRect t="63677"/>
          <a:stretch>
            <a:fillRect/>
          </a:stretch>
        </p:blipFill>
        <p:spPr>
          <a:xfrm>
            <a:off x="-52705" y="4721225"/>
            <a:ext cx="12328525" cy="2216785"/>
          </a:xfrm>
          <a:prstGeom prst="rect">
            <a:avLst/>
          </a:prstGeom>
        </p:spPr>
      </p:pic>
      <p:pic>
        <p:nvPicPr>
          <p:cNvPr id="10" name="图片 9" descr="14"/>
          <p:cNvPicPr>
            <a:picLocks noChangeAspect="1"/>
          </p:cNvPicPr>
          <p:nvPr/>
        </p:nvPicPr>
        <p:blipFill>
          <a:blip r:embed="rId2"/>
          <a:srcRect l="70316" t="56592" r="14575" b="22670"/>
          <a:stretch>
            <a:fillRect/>
          </a:stretch>
        </p:blipFill>
        <p:spPr>
          <a:xfrm>
            <a:off x="8651786" y="3979974"/>
            <a:ext cx="1519707" cy="1043189"/>
          </a:xfrm>
          <a:custGeom>
            <a:avLst/>
            <a:gdLst>
              <a:gd name="connsiteX0" fmla="*/ 0 w 1519707"/>
              <a:gd name="connsiteY0" fmla="*/ 0 h 1043189"/>
              <a:gd name="connsiteX1" fmla="*/ 1519707 w 1519707"/>
              <a:gd name="connsiteY1" fmla="*/ 0 h 1043189"/>
              <a:gd name="connsiteX2" fmla="*/ 1519707 w 1519707"/>
              <a:gd name="connsiteY2" fmla="*/ 1043189 h 1043189"/>
              <a:gd name="connsiteX3" fmla="*/ 0 w 1519707"/>
              <a:gd name="connsiteY3" fmla="*/ 1043189 h 1043189"/>
              <a:gd name="connsiteX4" fmla="*/ 0 w 1519707"/>
              <a:gd name="connsiteY4" fmla="*/ 0 h 104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07" h="1043189">
                <a:moveTo>
                  <a:pt x="0" y="0"/>
                </a:moveTo>
                <a:lnTo>
                  <a:pt x="1519707" y="0"/>
                </a:lnTo>
                <a:lnTo>
                  <a:pt x="1519707" y="1043189"/>
                </a:lnTo>
                <a:lnTo>
                  <a:pt x="0" y="1043189"/>
                </a:lnTo>
                <a:lnTo>
                  <a:pt x="0" y="0"/>
                </a:lnTo>
                <a:close/>
              </a:path>
            </a:pathLst>
          </a:custGeom>
        </p:spPr>
      </p:pic>
      <p:pic>
        <p:nvPicPr>
          <p:cNvPr id="11" name="图片 10" descr="14"/>
          <p:cNvPicPr>
            <a:picLocks noChangeAspect="1"/>
          </p:cNvPicPr>
          <p:nvPr/>
        </p:nvPicPr>
        <p:blipFill>
          <a:blip r:embed="rId2"/>
          <a:srcRect l="9475" t="18126" r="76568" b="57489"/>
          <a:stretch>
            <a:fillRect/>
          </a:stretch>
        </p:blipFill>
        <p:spPr>
          <a:xfrm>
            <a:off x="4263033" y="862008"/>
            <a:ext cx="1403797" cy="1226714"/>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pic>
        <p:nvPicPr>
          <p:cNvPr id="12" name="图片 11" descr="14"/>
          <p:cNvPicPr>
            <a:picLocks noChangeAspect="1"/>
          </p:cNvPicPr>
          <p:nvPr/>
        </p:nvPicPr>
        <p:blipFill>
          <a:blip r:embed="rId2"/>
          <a:srcRect l="9475" t="18126" r="76568" b="57489"/>
          <a:stretch>
            <a:fillRect/>
          </a:stretch>
        </p:blipFill>
        <p:spPr>
          <a:xfrm flipH="1">
            <a:off x="6464935" y="890270"/>
            <a:ext cx="1644015" cy="1226820"/>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grpSp>
        <p:nvGrpSpPr>
          <p:cNvPr id="4" name="组合 3"/>
          <p:cNvGrpSpPr/>
          <p:nvPr/>
        </p:nvGrpSpPr>
        <p:grpSpPr>
          <a:xfrm>
            <a:off x="5311775" y="938530"/>
            <a:ext cx="1582420" cy="1581785"/>
            <a:chOff x="5042021" y="699543"/>
            <a:chExt cx="1663200" cy="1662209"/>
          </a:xfrm>
        </p:grpSpPr>
        <p:sp>
          <p:nvSpPr>
            <p:cNvPr id="3" name="Freeform 5"/>
            <p:cNvSpPr/>
            <p:nvPr/>
          </p:nvSpPr>
          <p:spPr bwMode="auto">
            <a:xfrm rot="10800000">
              <a:off x="5042021" y="699543"/>
              <a:ext cx="1663200" cy="1662209"/>
            </a:xfrm>
            <a:prstGeom prst="ellipse">
              <a:avLst/>
            </a:prstGeom>
            <a:solidFill>
              <a:schemeClr val="bg1"/>
            </a:solidFill>
            <a:ln w="25400">
              <a:solidFill>
                <a:srgbClr val="C00000"/>
              </a:soli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2400">
                <a:solidFill>
                  <a:srgbClr val="000000"/>
                </a:solidFill>
              </a:endParaRPr>
            </a:p>
          </p:txBody>
        </p:sp>
        <p:sp>
          <p:nvSpPr>
            <p:cNvPr id="5" name="Freeform 5"/>
            <p:cNvSpPr/>
            <p:nvPr/>
          </p:nvSpPr>
          <p:spPr bwMode="auto">
            <a:xfrm rot="10800000">
              <a:off x="5239121" y="896147"/>
              <a:ext cx="1269000" cy="1269000"/>
            </a:xfrm>
            <a:prstGeom prst="ellipse">
              <a:avLst/>
            </a:prstGeom>
            <a:solidFill>
              <a:srgbClr val="C0000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400">
                <a:solidFill>
                  <a:srgbClr val="000000"/>
                </a:solidFill>
              </a:endParaRPr>
            </a:p>
          </p:txBody>
        </p:sp>
        <p:sp>
          <p:nvSpPr>
            <p:cNvPr id="8" name="TextBox 12"/>
            <p:cNvSpPr txBox="1"/>
            <p:nvPr/>
          </p:nvSpPr>
          <p:spPr>
            <a:xfrm>
              <a:off x="5354770" y="1161315"/>
              <a:ext cx="1037703" cy="8728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5400" dirty="0">
                  <a:ln w="12700">
                    <a:noFill/>
                  </a:ln>
                  <a:solidFill>
                    <a:schemeClr val="bg1"/>
                  </a:solidFill>
                  <a:effectLst/>
                  <a:latin typeface="微软雅黑" panose="020B0503020204020204" pitchFamily="34" charset="-122"/>
                </a:rPr>
                <a:t>1</a:t>
              </a:r>
              <a:endParaRPr lang="en-US" altLang="zh-CN" sz="5400" dirty="0">
                <a:ln w="12700">
                  <a:noFill/>
                </a:ln>
                <a:solidFill>
                  <a:schemeClr val="bg1"/>
                </a:solidFill>
                <a:effectLst/>
                <a:latin typeface="微软雅黑" panose="020B0503020204020204" pitchFamily="34" charset="-122"/>
              </a:endParaRPr>
            </a:p>
          </p:txBody>
        </p:sp>
      </p:grpSp>
      <p:sp>
        <p:nvSpPr>
          <p:cNvPr id="2" name="文本框 1"/>
          <p:cNvSpPr txBox="1"/>
          <p:nvPr/>
        </p:nvSpPr>
        <p:spPr>
          <a:xfrm>
            <a:off x="1211580" y="3007360"/>
            <a:ext cx="9768840" cy="706755"/>
          </a:xfrm>
          <a:prstGeom prst="rect">
            <a:avLst/>
          </a:prstGeom>
          <a:noFill/>
        </p:spPr>
        <p:txBody>
          <a:bodyPr wrap="square" rtlCol="0">
            <a:spAutoFit/>
          </a:bodyPr>
          <a:p>
            <a:pPr algn="ctr"/>
            <a:r>
              <a:rPr lang="zh-CN" altLang="en-US" sz="4000">
                <a:solidFill>
                  <a:srgbClr val="C00000"/>
                </a:solidFill>
                <a:effectLst/>
                <a:latin typeface="华康俪金黑W8(P)" panose="020B0800000000000000" charset="-122"/>
                <a:ea typeface="华康俪金黑W8(P)" panose="020B0800000000000000" charset="-122"/>
              </a:rPr>
              <a:t>对党员的纪律处分有哪些，影响期各多长？</a:t>
            </a:r>
            <a:endParaRPr lang="zh-CN" altLang="en-US" sz="4000">
              <a:solidFill>
                <a:srgbClr val="C00000"/>
              </a:solidFill>
              <a:effectLst/>
              <a:latin typeface="华康俪金黑W8(P)" panose="020B0800000000000000" charset="-122"/>
              <a:ea typeface="华康俪金黑W8(P)" panose="020B0800000000000000"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597789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800" b="1" dirty="0">
                <a:solidFill>
                  <a:srgbClr val="C00000"/>
                </a:solidFill>
                <a:latin typeface="微软雅黑" panose="020B0503020204020204" pitchFamily="34" charset="-122"/>
                <a:ea typeface="微软雅黑" panose="020B0503020204020204" pitchFamily="34" charset="-122"/>
                <a:sym typeface="+mn-ea"/>
              </a:rPr>
              <a:t>哪些情形可以从轻或者减轻处分？</a:t>
            </a:r>
            <a:endParaRPr lang="zh-CN" altLang="en-US" sz="2800" dirty="0">
              <a:solidFill>
                <a:srgbClr val="FF0000"/>
              </a:solidFill>
              <a:latin typeface="微软雅黑" panose="020B0503020204020204" pitchFamily="34" charset="-122"/>
              <a:ea typeface="微软雅黑" panose="020B0503020204020204" pitchFamily="34" charset="-122"/>
              <a:sym typeface="+mn-ea"/>
            </a:endParaRPr>
          </a:p>
          <a:p>
            <a:pPr fontAlgn="base">
              <a:spcBef>
                <a:spcPct val="0"/>
              </a:spcBef>
              <a:spcAft>
                <a:spcPct val="0"/>
              </a:spcAft>
            </a:pP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071245" y="1758950"/>
            <a:ext cx="10369550" cy="464185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388745" y="2131695"/>
            <a:ext cx="9734550" cy="386080"/>
          </a:xfrm>
          <a:prstGeom prst="rect">
            <a:avLst/>
          </a:prstGeom>
          <a:noFill/>
        </p:spPr>
        <p:txBody>
          <a:bodyPr wrap="square" rtlCol="0">
            <a:spAutoFit/>
          </a:bodyPr>
          <a:lstStyle/>
          <a:p>
            <a:pPr lvl="0" algn="just">
              <a:lnSpc>
                <a:spcPct val="120000"/>
              </a:lnSpc>
              <a:defRPr/>
            </a:pPr>
            <a:r>
              <a:rPr lang="en-US" altLang="zh-CN" sz="1600" b="1" dirty="0">
                <a:solidFill>
                  <a:srgbClr val="FF0000"/>
                </a:solidFill>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1224280" y="1879600"/>
            <a:ext cx="10049510" cy="4364355"/>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51" y="1092962"/>
            <a:ext cx="1311782" cy="11975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59778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800" b="1" dirty="0">
                <a:solidFill>
                  <a:srgbClr val="C00000"/>
                </a:solidFill>
                <a:latin typeface="微软雅黑" panose="020B0503020204020204" pitchFamily="34" charset="-122"/>
                <a:ea typeface="微软雅黑" panose="020B0503020204020204" pitchFamily="34" charset="-122"/>
                <a:sym typeface="+mn-ea"/>
              </a:rPr>
              <a:t>哪些情形可以从轻或者减轻处分？</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a:p>
            <a:pPr fontAlgn="base">
              <a:spcBef>
                <a:spcPct val="0"/>
              </a:spcBef>
              <a:spcAft>
                <a:spcPct val="0"/>
              </a:spcAft>
            </a:pP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52145" y="1287780"/>
            <a:ext cx="11207750" cy="5335270"/>
            <a:chOff x="656709" y="1459082"/>
            <a:chExt cx="10695917" cy="4941716"/>
          </a:xfrm>
        </p:grpSpPr>
        <p:sp>
          <p:nvSpPr>
            <p:cNvPr id="6" name="矩形 5"/>
            <p:cNvSpPr/>
            <p:nvPr/>
          </p:nvSpPr>
          <p:spPr>
            <a:xfrm>
              <a:off x="656709" y="1459082"/>
              <a:ext cx="10695917" cy="4941716"/>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781988" y="1596638"/>
              <a:ext cx="10415771" cy="4648425"/>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783590" y="1437005"/>
            <a:ext cx="10913745" cy="5086350"/>
          </a:xfrm>
          <a:prstGeom prst="rect">
            <a:avLst/>
          </a:prstGeom>
          <a:noFill/>
        </p:spPr>
        <p:txBody>
          <a:bodyPr wrap="square" rtlCol="0">
            <a:noAutofit/>
          </a:bodyPr>
          <a:lstStyle/>
          <a:p>
            <a:pPr lvl="0" algn="just">
              <a:lnSpc>
                <a:spcPct val="120000"/>
              </a:lnSpc>
              <a:defRPr/>
            </a:pPr>
            <a:r>
              <a:rPr lang="zh-CN" altLang="en-US" sz="1600" dirty="0">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sym typeface="+mn-ea"/>
              </a:rPr>
              <a:t>     </a:t>
            </a:r>
            <a:endParaRPr lang="en-US" altLang="zh-CN" sz="1600" dirty="0">
              <a:latin typeface="微软雅黑" panose="020B0503020204020204" pitchFamily="34" charset="-122"/>
              <a:ea typeface="微软雅黑" panose="020B0503020204020204" pitchFamily="34" charset="-122"/>
              <a:sym typeface="+mn-ea"/>
            </a:endParaRPr>
          </a:p>
          <a:p>
            <a:pPr lvl="0" algn="just">
              <a:lnSpc>
                <a:spcPct val="120000"/>
              </a:lnSpc>
              <a:defRPr/>
            </a:pPr>
            <a:r>
              <a:rPr lang="en-US" altLang="zh-CN" sz="1600" dirty="0">
                <a:latin typeface="微软雅黑" panose="020B0503020204020204" pitchFamily="34" charset="-122"/>
                <a:ea typeface="微软雅黑" panose="020B0503020204020204" pitchFamily="34" charset="-122"/>
                <a:sym typeface="+mn-ea"/>
              </a:rPr>
              <a:t>         </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中国共产党纪律处分条例》规定有下列行为之一的，可以从轻或者减轻处分：</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（一）</a:t>
            </a:r>
            <a:r>
              <a:rPr lang="zh-CN" altLang="en-US" sz="1800" b="1" dirty="0">
                <a:solidFill>
                  <a:srgbClr val="FF0000"/>
                </a:solidFill>
                <a:latin typeface="微软雅黑" panose="020B0503020204020204" pitchFamily="34" charset="-122"/>
                <a:ea typeface="微软雅黑" panose="020B0503020204020204" pitchFamily="34" charset="-122"/>
                <a:sym typeface="+mn-ea"/>
              </a:rPr>
              <a:t>主动交代本人</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应当受到党纪处分的问题。“主动交代”是指涉嫌违纪的党员在组织谈话函询、初步核实前向组织交代自己的问题，或者在谈话函询、初步核实和立案审查期间交代组织未掌握的问题。</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（二）在组织谈话函询、初步核实、立案审查过程中，能够</a:t>
            </a:r>
            <a:r>
              <a:rPr lang="zh-CN" altLang="en-US" sz="1800" b="1" dirty="0">
                <a:solidFill>
                  <a:srgbClr val="FF0000"/>
                </a:solidFill>
                <a:latin typeface="微软雅黑" panose="020B0503020204020204" pitchFamily="34" charset="-122"/>
                <a:ea typeface="微软雅黑" panose="020B0503020204020204" pitchFamily="34" charset="-122"/>
                <a:sym typeface="+mn-ea"/>
              </a:rPr>
              <a:t>配合核实审查</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工作，如实说明本人违纪违法事实。这种情形是指被审查党员在组织谈话函询、初步核实、立案审查过程中，如实说明组织已经掌握的本人违纪违法事实。</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（三）</a:t>
            </a:r>
            <a:r>
              <a:rPr lang="zh-CN" altLang="en-US" sz="1800" b="1" dirty="0">
                <a:solidFill>
                  <a:srgbClr val="FF0000"/>
                </a:solidFill>
                <a:latin typeface="微软雅黑" panose="020B0503020204020204" pitchFamily="34" charset="-122"/>
                <a:ea typeface="微软雅黑" panose="020B0503020204020204" pitchFamily="34" charset="-122"/>
                <a:sym typeface="+mn-ea"/>
              </a:rPr>
              <a:t>检举同案人</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或者</a:t>
            </a:r>
            <a:r>
              <a:rPr lang="zh-CN" altLang="en-US" sz="1800" b="1" dirty="0">
                <a:solidFill>
                  <a:srgbClr val="FF0000"/>
                </a:solidFill>
                <a:latin typeface="微软雅黑" panose="020B0503020204020204" pitchFamily="34" charset="-122"/>
                <a:ea typeface="微软雅黑" panose="020B0503020204020204" pitchFamily="34" charset="-122"/>
                <a:sym typeface="+mn-ea"/>
              </a:rPr>
              <a:t>其他人</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应当受到党纪处分或者法律追究的问题，经查证属实，或者</a:t>
            </a:r>
            <a:r>
              <a:rPr lang="zh-CN" altLang="en-US" sz="1800" b="1" dirty="0">
                <a:solidFill>
                  <a:srgbClr val="FF0000"/>
                </a:solidFill>
                <a:latin typeface="微软雅黑" panose="020B0503020204020204" pitchFamily="34" charset="-122"/>
                <a:ea typeface="微软雅黑" panose="020B0503020204020204" pitchFamily="34" charset="-122"/>
                <a:sym typeface="+mn-ea"/>
              </a:rPr>
              <a:t>有其他立功表现</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800" b="1" dirty="0">
                <a:solidFill>
                  <a:srgbClr val="FF0000"/>
                </a:solidFill>
                <a:latin typeface="微软雅黑" panose="020B0503020204020204" pitchFamily="34" charset="-122"/>
                <a:ea typeface="微软雅黑" panose="020B0503020204020204" pitchFamily="34" charset="-122"/>
                <a:sym typeface="+mn-ea"/>
              </a:rPr>
              <a:t>“同案人”</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指与被审查人共同参与、实施了违纪行为的人，其中既包括党员和党的组织，也包括非党员和非党组织。</a:t>
            </a:r>
            <a:r>
              <a:rPr lang="zh-CN" altLang="en-US" sz="1800" b="1" dirty="0">
                <a:solidFill>
                  <a:srgbClr val="FF0000"/>
                </a:solidFill>
                <a:latin typeface="微软雅黑" panose="020B0503020204020204" pitchFamily="34" charset="-122"/>
                <a:ea typeface="微软雅黑" panose="020B0503020204020204" pitchFamily="34" charset="-122"/>
                <a:sym typeface="+mn-ea"/>
              </a:rPr>
              <a:t>“其他人”</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指没有与被审查人共同参与、实施违纪行为的人，既包括党员和党的组织，也包括非党员和非党组织。</a:t>
            </a:r>
            <a:r>
              <a:rPr lang="zh-CN" altLang="en-US" sz="1800" b="1" dirty="0">
                <a:solidFill>
                  <a:srgbClr val="FF0000"/>
                </a:solidFill>
                <a:latin typeface="微软雅黑" panose="020B0503020204020204" pitchFamily="34" charset="-122"/>
                <a:ea typeface="微软雅黑" panose="020B0503020204020204" pitchFamily="34" charset="-122"/>
                <a:sym typeface="+mn-ea"/>
              </a:rPr>
              <a:t>“有其他立功表现”</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，是指提供其他案件的重要线索，阻止他人违法犯罪活动，协助抓捕其他职务犯罪案件被调查人、犯罪嫌疑人（包括同案犯），为国家挽回损失等情形。</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defRPr/>
            </a:pPr>
            <a:r>
              <a:rPr lang="zh-CN" altLang="en-US" sz="1600" dirty="0">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0965" y="933450"/>
            <a:ext cx="1044575" cy="953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59778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800" b="1" dirty="0">
                <a:solidFill>
                  <a:srgbClr val="C00000"/>
                </a:solidFill>
                <a:latin typeface="微软雅黑" panose="020B0503020204020204" pitchFamily="34" charset="-122"/>
                <a:ea typeface="微软雅黑" panose="020B0503020204020204" pitchFamily="34" charset="-122"/>
                <a:sym typeface="+mn-ea"/>
              </a:rPr>
              <a:t>哪些情形可以从轻或者减轻处分？</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245235" y="1412240"/>
            <a:ext cx="9776460" cy="522478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442720" y="1635125"/>
            <a:ext cx="9331960" cy="4634230"/>
          </a:xfrm>
          <a:prstGeom prst="rect">
            <a:avLst/>
          </a:prstGeom>
          <a:noFill/>
        </p:spPr>
        <p:txBody>
          <a:bodyPr wrap="square" rtlCol="0">
            <a:noAutofit/>
          </a:bodyPr>
          <a:lstStyle/>
          <a:p>
            <a:pPr lvl="0" algn="just">
              <a:lnSpc>
                <a:spcPct val="120000"/>
              </a:lnSpc>
              <a:buClrTx/>
              <a:buSzTx/>
              <a:buNone/>
              <a:defRPr/>
            </a:pPr>
            <a:r>
              <a:rPr lang="en-US" altLang="zh-CN" sz="1600" b="1" dirty="0">
                <a:solidFill>
                  <a:srgbClr val="FF0000"/>
                </a:solidFill>
                <a:latin typeface="微软雅黑" panose="020B0503020204020204" pitchFamily="34" charset="-122"/>
                <a:ea typeface="微软雅黑" panose="020B0503020204020204" pitchFamily="34" charset="-122"/>
                <a:sym typeface="+mn-ea"/>
              </a:rPr>
              <a:t>    </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buClrTx/>
              <a:buSzTx/>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（四）主动挽回损失、消除不良影响或者有效阻止危害结果发生。</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buClrTx/>
              <a:buSzTx/>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800" b="1" dirty="0">
                <a:solidFill>
                  <a:srgbClr val="FF0000"/>
                </a:solidFill>
                <a:latin typeface="微软雅黑" panose="020B0503020204020204" pitchFamily="34" charset="-122"/>
                <a:ea typeface="微软雅黑" panose="020B0503020204020204" pitchFamily="34" charset="-122"/>
                <a:sym typeface="+mn-ea"/>
              </a:rPr>
              <a:t>“主动挽回损失”</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，是指违纪党员在其实施的违纪行为已经造成损失的情况下，主动采取有效措施，挽回损失的行为。</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buClrTx/>
              <a:buSzTx/>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800" b="1" dirty="0">
                <a:solidFill>
                  <a:srgbClr val="FF0000"/>
                </a:solidFill>
                <a:latin typeface="微软雅黑" panose="020B0503020204020204" pitchFamily="34" charset="-122"/>
                <a:ea typeface="微软雅黑" panose="020B0503020204020204" pitchFamily="34" charset="-122"/>
                <a:sym typeface="+mn-ea"/>
              </a:rPr>
              <a:t>“消除不良影响”</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，是指违纪党员在其违纪行为已经造成不良影响的情况下，主动采取弥补措施，消除影响的行为。</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buClrTx/>
              <a:buSzTx/>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800" b="1" dirty="0">
                <a:solidFill>
                  <a:srgbClr val="FF0000"/>
                </a:solidFill>
                <a:latin typeface="微软雅黑" panose="020B0503020204020204" pitchFamily="34" charset="-122"/>
                <a:ea typeface="微软雅黑" panose="020B0503020204020204" pitchFamily="34" charset="-122"/>
                <a:sym typeface="+mn-ea"/>
              </a:rPr>
              <a:t>“有效阻止危害结果发生”</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，是指违纪党员在已着手实施违纪行为，但尚未造成危害结果的情况下，主动放弃继续实施违纪行为，并主动采取积极措施阻止了危害结果的发生。</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buClrTx/>
              <a:buSzTx/>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（五）</a:t>
            </a:r>
            <a:r>
              <a:rPr lang="zh-CN" altLang="en-US" sz="1800" b="1" dirty="0">
                <a:solidFill>
                  <a:srgbClr val="FF0000"/>
                </a:solidFill>
                <a:latin typeface="微软雅黑" panose="020B0503020204020204" pitchFamily="34" charset="-122"/>
                <a:ea typeface="微软雅黑" panose="020B0503020204020204" pitchFamily="34" charset="-122"/>
                <a:sym typeface="+mn-ea"/>
              </a:rPr>
              <a:t>主动上交</a:t>
            </a:r>
            <a:r>
              <a:rPr lang="zh-CN" altLang="en-US" sz="1800" b="1" dirty="0">
                <a:solidFill>
                  <a:srgbClr val="FF0000"/>
                </a:solidFill>
                <a:latin typeface="微软雅黑" panose="020B0503020204020204" pitchFamily="34" charset="-122"/>
                <a:ea typeface="微软雅黑" panose="020B0503020204020204" pitchFamily="34" charset="-122"/>
                <a:sym typeface="+mn-ea"/>
              </a:rPr>
              <a:t>或者退赔</a:t>
            </a:r>
            <a:r>
              <a:rPr lang="zh-CN" altLang="en-US" sz="1800" dirty="0">
                <a:solidFill>
                  <a:schemeClr val="tx1"/>
                </a:solidFill>
                <a:latin typeface="微软雅黑" panose="020B0503020204020204" pitchFamily="34" charset="-122"/>
                <a:ea typeface="微软雅黑" panose="020B0503020204020204" pitchFamily="34" charset="-122"/>
                <a:sym typeface="+mn-ea"/>
              </a:rPr>
              <a:t>违纪所得</a:t>
            </a: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buClrTx/>
              <a:buSzTx/>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这种情形是指主动将违纪所得上交组织。不包括将违纪所得退回送礼人等情形。</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buClrTx/>
              <a:buSzTx/>
              <a:buNone/>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rPr>
              <a:t>　　（六）党内法规规定的其他从轻或者减轻处分情形。</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gn="just">
              <a:lnSpc>
                <a:spcPct val="120000"/>
              </a:lnSpc>
              <a:defRPr/>
            </a:pPr>
            <a:endParaRPr sz="1600" dirty="0">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7725" y="1003300"/>
            <a:ext cx="902335" cy="824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42614"/>
          <p:cNvPicPr>
            <a:picLocks noChangeAspect="1"/>
          </p:cNvPicPr>
          <p:nvPr/>
        </p:nvPicPr>
        <p:blipFill>
          <a:blip r:embed="rId1"/>
          <a:srcRect t="35613"/>
          <a:stretch>
            <a:fillRect/>
          </a:stretch>
        </p:blipFill>
        <p:spPr>
          <a:xfrm>
            <a:off x="-10795" y="2931795"/>
            <a:ext cx="12235815" cy="3940175"/>
          </a:xfrm>
          <a:prstGeom prst="rect">
            <a:avLst/>
          </a:prstGeom>
        </p:spPr>
      </p:pic>
      <p:pic>
        <p:nvPicPr>
          <p:cNvPr id="17" name="图片 16" descr="14"/>
          <p:cNvPicPr>
            <a:picLocks noChangeAspect="1"/>
          </p:cNvPicPr>
          <p:nvPr/>
        </p:nvPicPr>
        <p:blipFill>
          <a:blip r:embed="rId2"/>
          <a:srcRect l="22078" b="61137"/>
          <a:stretch>
            <a:fillRect/>
          </a:stretch>
        </p:blipFill>
        <p:spPr>
          <a:xfrm>
            <a:off x="3394710" y="0"/>
            <a:ext cx="8830310" cy="2202815"/>
          </a:xfrm>
          <a:custGeom>
            <a:avLst/>
            <a:gdLst>
              <a:gd name="connsiteX0" fmla="*/ 0 w 7837714"/>
              <a:gd name="connsiteY0" fmla="*/ 0 h 1955003"/>
              <a:gd name="connsiteX1" fmla="*/ 7837714 w 7837714"/>
              <a:gd name="connsiteY1" fmla="*/ 0 h 1955003"/>
              <a:gd name="connsiteX2" fmla="*/ 7837714 w 7837714"/>
              <a:gd name="connsiteY2" fmla="*/ 1955003 h 1955003"/>
              <a:gd name="connsiteX3" fmla="*/ 136148 w 7837714"/>
              <a:gd name="connsiteY3" fmla="*/ 1955003 h 1955003"/>
              <a:gd name="connsiteX4" fmla="*/ 136148 w 7837714"/>
              <a:gd name="connsiteY4" fmla="*/ 911814 h 1955003"/>
              <a:gd name="connsiteX5" fmla="*/ 0 w 7837714"/>
              <a:gd name="connsiteY5" fmla="*/ 911814 h 195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7714" h="1955003">
                <a:moveTo>
                  <a:pt x="0" y="0"/>
                </a:moveTo>
                <a:lnTo>
                  <a:pt x="7837714" y="0"/>
                </a:lnTo>
                <a:lnTo>
                  <a:pt x="7837714" y="1955003"/>
                </a:lnTo>
                <a:lnTo>
                  <a:pt x="136148" y="1955003"/>
                </a:lnTo>
                <a:lnTo>
                  <a:pt x="136148" y="911814"/>
                </a:lnTo>
                <a:lnTo>
                  <a:pt x="0" y="911814"/>
                </a:lnTo>
                <a:close/>
              </a:path>
            </a:pathLst>
          </a:custGeom>
        </p:spPr>
      </p:pic>
      <p:sp>
        <p:nvSpPr>
          <p:cNvPr id="18" name="文本框 17"/>
          <p:cNvSpPr txBox="1"/>
          <p:nvPr/>
        </p:nvSpPr>
        <p:spPr>
          <a:xfrm>
            <a:off x="1005840" y="3081020"/>
            <a:ext cx="10043795" cy="768350"/>
          </a:xfrm>
          <a:prstGeom prst="rect">
            <a:avLst/>
          </a:prstGeom>
          <a:noFill/>
          <a:ln w="88900">
            <a:noFill/>
          </a:ln>
        </p:spPr>
        <p:txBody>
          <a:bodyPr wrap="square" rtlCol="0">
            <a:spAutoFit/>
          </a:bodyPr>
          <a:lstStyle/>
          <a:p>
            <a:pPr algn="ctr"/>
            <a:r>
              <a:rPr lang="zh-CN" altLang="en-US" sz="440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rPr>
              <a:t>哪些情形可以从重或加重轻处分？</a:t>
            </a:r>
            <a:endParaRPr lang="zh-CN" altLang="en-US" sz="440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endParaRPr>
          </a:p>
        </p:txBody>
      </p:sp>
      <p:pic>
        <p:nvPicPr>
          <p:cNvPr id="7" name="图片 6" descr="614"/>
          <p:cNvPicPr>
            <a:picLocks noChangeAspect="1"/>
          </p:cNvPicPr>
          <p:nvPr/>
        </p:nvPicPr>
        <p:blipFill>
          <a:blip r:embed="rId3"/>
          <a:srcRect t="63677"/>
          <a:stretch>
            <a:fillRect/>
          </a:stretch>
        </p:blipFill>
        <p:spPr>
          <a:xfrm>
            <a:off x="-52705" y="4721225"/>
            <a:ext cx="12328525" cy="2216785"/>
          </a:xfrm>
          <a:prstGeom prst="rect">
            <a:avLst/>
          </a:prstGeom>
        </p:spPr>
      </p:pic>
      <p:pic>
        <p:nvPicPr>
          <p:cNvPr id="10" name="图片 9" descr="14"/>
          <p:cNvPicPr>
            <a:picLocks noChangeAspect="1"/>
          </p:cNvPicPr>
          <p:nvPr/>
        </p:nvPicPr>
        <p:blipFill>
          <a:blip r:embed="rId2"/>
          <a:srcRect l="70316" t="56592" r="14575" b="22670"/>
          <a:stretch>
            <a:fillRect/>
          </a:stretch>
        </p:blipFill>
        <p:spPr>
          <a:xfrm>
            <a:off x="8651786" y="3979974"/>
            <a:ext cx="1519707" cy="1043189"/>
          </a:xfrm>
          <a:custGeom>
            <a:avLst/>
            <a:gdLst>
              <a:gd name="connsiteX0" fmla="*/ 0 w 1519707"/>
              <a:gd name="connsiteY0" fmla="*/ 0 h 1043189"/>
              <a:gd name="connsiteX1" fmla="*/ 1519707 w 1519707"/>
              <a:gd name="connsiteY1" fmla="*/ 0 h 1043189"/>
              <a:gd name="connsiteX2" fmla="*/ 1519707 w 1519707"/>
              <a:gd name="connsiteY2" fmla="*/ 1043189 h 1043189"/>
              <a:gd name="connsiteX3" fmla="*/ 0 w 1519707"/>
              <a:gd name="connsiteY3" fmla="*/ 1043189 h 1043189"/>
              <a:gd name="connsiteX4" fmla="*/ 0 w 1519707"/>
              <a:gd name="connsiteY4" fmla="*/ 0 h 104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07" h="1043189">
                <a:moveTo>
                  <a:pt x="0" y="0"/>
                </a:moveTo>
                <a:lnTo>
                  <a:pt x="1519707" y="0"/>
                </a:lnTo>
                <a:lnTo>
                  <a:pt x="1519707" y="1043189"/>
                </a:lnTo>
                <a:lnTo>
                  <a:pt x="0" y="1043189"/>
                </a:lnTo>
                <a:lnTo>
                  <a:pt x="0" y="0"/>
                </a:lnTo>
                <a:close/>
              </a:path>
            </a:pathLst>
          </a:custGeom>
        </p:spPr>
      </p:pic>
      <p:pic>
        <p:nvPicPr>
          <p:cNvPr id="11" name="图片 10" descr="14"/>
          <p:cNvPicPr>
            <a:picLocks noChangeAspect="1"/>
          </p:cNvPicPr>
          <p:nvPr/>
        </p:nvPicPr>
        <p:blipFill>
          <a:blip r:embed="rId2"/>
          <a:srcRect l="9475" t="18126" r="76568" b="57489"/>
          <a:stretch>
            <a:fillRect/>
          </a:stretch>
        </p:blipFill>
        <p:spPr>
          <a:xfrm>
            <a:off x="4263033" y="862008"/>
            <a:ext cx="1403797" cy="1226714"/>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pic>
        <p:nvPicPr>
          <p:cNvPr id="12" name="图片 11" descr="14"/>
          <p:cNvPicPr>
            <a:picLocks noChangeAspect="1"/>
          </p:cNvPicPr>
          <p:nvPr/>
        </p:nvPicPr>
        <p:blipFill>
          <a:blip r:embed="rId2"/>
          <a:srcRect l="9475" t="18126" r="76568" b="57489"/>
          <a:stretch>
            <a:fillRect/>
          </a:stretch>
        </p:blipFill>
        <p:spPr>
          <a:xfrm flipH="1">
            <a:off x="6464935" y="890270"/>
            <a:ext cx="1644015" cy="1226820"/>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grpSp>
        <p:nvGrpSpPr>
          <p:cNvPr id="4" name="组合 3"/>
          <p:cNvGrpSpPr/>
          <p:nvPr/>
        </p:nvGrpSpPr>
        <p:grpSpPr>
          <a:xfrm>
            <a:off x="5311775" y="938530"/>
            <a:ext cx="1582420" cy="1581785"/>
            <a:chOff x="5042021" y="699543"/>
            <a:chExt cx="1663200" cy="1662209"/>
          </a:xfrm>
        </p:grpSpPr>
        <p:sp>
          <p:nvSpPr>
            <p:cNvPr id="3" name="Freeform 5"/>
            <p:cNvSpPr/>
            <p:nvPr/>
          </p:nvSpPr>
          <p:spPr bwMode="auto">
            <a:xfrm rot="10800000">
              <a:off x="5042021" y="699543"/>
              <a:ext cx="1663200" cy="1662209"/>
            </a:xfrm>
            <a:prstGeom prst="ellipse">
              <a:avLst/>
            </a:prstGeom>
            <a:solidFill>
              <a:schemeClr val="bg1"/>
            </a:solidFill>
            <a:ln w="25400">
              <a:solidFill>
                <a:srgbClr val="C00000"/>
              </a:soli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2400">
                <a:solidFill>
                  <a:srgbClr val="000000"/>
                </a:solidFill>
              </a:endParaRPr>
            </a:p>
          </p:txBody>
        </p:sp>
        <p:sp>
          <p:nvSpPr>
            <p:cNvPr id="5" name="Freeform 5"/>
            <p:cNvSpPr/>
            <p:nvPr/>
          </p:nvSpPr>
          <p:spPr bwMode="auto">
            <a:xfrm rot="10800000">
              <a:off x="5239121" y="896147"/>
              <a:ext cx="1269000" cy="1269000"/>
            </a:xfrm>
            <a:prstGeom prst="ellipse">
              <a:avLst/>
            </a:prstGeom>
            <a:solidFill>
              <a:srgbClr val="C0000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400">
                <a:solidFill>
                  <a:srgbClr val="000000"/>
                </a:solidFill>
              </a:endParaRPr>
            </a:p>
          </p:txBody>
        </p:sp>
        <p:sp>
          <p:nvSpPr>
            <p:cNvPr id="8" name="TextBox 12"/>
            <p:cNvSpPr txBox="1"/>
            <p:nvPr/>
          </p:nvSpPr>
          <p:spPr>
            <a:xfrm>
              <a:off x="5354770" y="1161315"/>
              <a:ext cx="1037703" cy="8728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5400" dirty="0">
                  <a:ln w="12700">
                    <a:noFill/>
                  </a:ln>
                  <a:solidFill>
                    <a:schemeClr val="bg1"/>
                  </a:solidFill>
                  <a:effectLst/>
                  <a:latin typeface="微软雅黑" panose="020B0503020204020204" pitchFamily="34" charset="-122"/>
                </a:rPr>
                <a:t>5</a:t>
              </a:r>
              <a:endParaRPr lang="en-US" altLang="zh-CN" sz="5400" dirty="0">
                <a:ln w="12700">
                  <a:noFill/>
                </a:ln>
                <a:solidFill>
                  <a:schemeClr val="bg1"/>
                </a:solidFill>
                <a:effectLst/>
                <a:latin typeface="微软雅黑" panose="020B0503020204020204" pitchFamily="34" charset="-122"/>
              </a:endParaRPr>
            </a:p>
          </p:txBody>
        </p:sp>
      </p:grpSp>
      <p:sp>
        <p:nvSpPr>
          <p:cNvPr id="2" name="文本框 1"/>
          <p:cNvSpPr txBox="1"/>
          <p:nvPr/>
        </p:nvSpPr>
        <p:spPr>
          <a:xfrm>
            <a:off x="1581785" y="3081020"/>
            <a:ext cx="8891905" cy="768350"/>
          </a:xfrm>
          <a:prstGeom prst="rect">
            <a:avLst/>
          </a:prstGeom>
          <a:noFill/>
        </p:spPr>
        <p:txBody>
          <a:bodyPr wrap="square" rtlCol="0">
            <a:spAutoFit/>
          </a:bodyPr>
          <a:p>
            <a:pPr fontAlgn="base">
              <a:spcBef>
                <a:spcPct val="0"/>
              </a:spcBef>
              <a:spcAft>
                <a:spcPct val="0"/>
              </a:spcAft>
            </a:pPr>
            <a:r>
              <a:rPr lang="en-US" sz="4400" dirty="0">
                <a:solidFill>
                  <a:srgbClr val="FF0000"/>
                </a:solidFill>
                <a:latin typeface="微软雅黑" panose="020B0503020204020204" pitchFamily="34" charset="-122"/>
                <a:ea typeface="微软雅黑" panose="020B0503020204020204" pitchFamily="34" charset="-122"/>
                <a:sym typeface="+mn-ea"/>
              </a:rPr>
              <a:t> </a:t>
            </a:r>
            <a:r>
              <a:rPr lang="zh-CN" altLang="en-US" sz="4400" dirty="0">
                <a:solidFill>
                  <a:srgbClr val="FF0000"/>
                </a:solidFill>
                <a:latin typeface="微软雅黑" panose="020B0503020204020204" pitchFamily="34" charset="-122"/>
                <a:ea typeface="微软雅黑" panose="020B0503020204020204" pitchFamily="34" charset="-122"/>
                <a:sym typeface="+mn-ea"/>
              </a:rPr>
              <a:t>哪些情形可以从重或者加重处分？</a:t>
            </a:r>
            <a:endParaRPr lang="zh-CN" altLang="en-US" sz="4400" dirty="0">
              <a:solidFill>
                <a:srgbClr val="FF0000"/>
              </a:solidFill>
              <a:latin typeface="微软雅黑" panose="020B0503020204020204" pitchFamily="34" charset="-122"/>
              <a:ea typeface="微软雅黑" panose="020B0503020204020204" pitchFamily="3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59778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800" b="1" dirty="0">
                <a:solidFill>
                  <a:srgbClr val="C00000"/>
                </a:solidFill>
                <a:latin typeface="微软雅黑" panose="020B0503020204020204" pitchFamily="34" charset="-122"/>
                <a:ea typeface="微软雅黑" panose="020B0503020204020204" pitchFamily="34" charset="-122"/>
              </a:rPr>
              <a:t>哪些情形应当从重或者加重处分？</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385570" y="1537970"/>
            <a:ext cx="9303385" cy="456692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nvPicPr>
        <p:blipFill>
          <a:blip r:embed="rId1"/>
          <a:stretch>
            <a:fillRect/>
          </a:stretch>
        </p:blipFill>
        <p:spPr>
          <a:xfrm>
            <a:off x="1522730" y="1678940"/>
            <a:ext cx="9026525" cy="4272280"/>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05" y="1124585"/>
            <a:ext cx="891540" cy="814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59778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800" b="1" dirty="0">
                <a:solidFill>
                  <a:srgbClr val="C00000"/>
                </a:solidFill>
                <a:latin typeface="微软雅黑" panose="020B0503020204020204" pitchFamily="34" charset="-122"/>
                <a:ea typeface="微软雅黑" panose="020B0503020204020204" pitchFamily="34" charset="-122"/>
              </a:rPr>
              <a:t>哪些情形应当从重或者加重处分？</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24815" y="1021715"/>
            <a:ext cx="11557000" cy="5615305"/>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801370"/>
            <a:ext cx="891540" cy="814070"/>
          </a:xfrm>
          <a:prstGeom prst="rect">
            <a:avLst/>
          </a:prstGeom>
        </p:spPr>
      </p:pic>
      <p:sp>
        <p:nvSpPr>
          <p:cNvPr id="3" name="文本框 2"/>
          <p:cNvSpPr txBox="1"/>
          <p:nvPr/>
        </p:nvSpPr>
        <p:spPr>
          <a:xfrm>
            <a:off x="694690" y="1226820"/>
            <a:ext cx="11113135" cy="4804410"/>
          </a:xfrm>
          <a:prstGeom prst="rect">
            <a:avLst/>
          </a:prstGeom>
        </p:spPr>
        <p:txBody>
          <a:bodyPr wrap="square">
            <a:spAutoFit/>
          </a:bodyPr>
          <a:p>
            <a:pPr marL="0" indent="0" algn="just">
              <a:lnSpc>
                <a:spcPts val="3150"/>
              </a:lnSpc>
              <a:spcBef>
                <a:spcPts val="1500"/>
              </a:spcBef>
              <a:spcAft>
                <a:spcPct val="0"/>
              </a:spcAft>
            </a:pPr>
            <a:r>
              <a:rPr lang="en-US" altLang="zh-CN" sz="1800" b="0" i="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《中国共产党纪律处分条例》规定，纪律审查中有下列行为之一的，应当从重或加重处分：</a:t>
            </a:r>
            <a:endPar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just" fontAlgn="auto">
              <a:lnSpc>
                <a:spcPts val="2800"/>
              </a:lnSpc>
              <a:spcBef>
                <a:spcPts val="0"/>
              </a:spcBef>
              <a:spcAft>
                <a:spcPct val="0"/>
              </a:spcAft>
            </a:pP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　　（一）强迫、唆使他人违纪。</a:t>
            </a:r>
            <a:r>
              <a:rPr lang="zh-CN" altLang="en-US" sz="1800" b="1" i="0" dirty="0">
                <a:solidFill>
                  <a:srgbClr val="FF0000"/>
                </a:solidFill>
                <a:latin typeface="微软雅黑" panose="020B0503020204020204" pitchFamily="34" charset="-122"/>
                <a:ea typeface="微软雅黑" panose="020B0503020204020204" pitchFamily="34" charset="-122"/>
              </a:rPr>
              <a:t>“强迫他人违纪”</a:t>
            </a: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，是指在被强迫的党员没有违纪主观故意情况下，违背其意志，采取胁迫等手段迫使其违纪的情形。</a:t>
            </a:r>
            <a:r>
              <a:rPr lang="zh-CN" altLang="en-US" sz="1800" b="1" i="0" dirty="0">
                <a:solidFill>
                  <a:srgbClr val="FF0000"/>
                </a:solidFill>
                <a:latin typeface="微软雅黑" panose="020B0503020204020204" pitchFamily="34" charset="-122"/>
                <a:ea typeface="微软雅黑" panose="020B0503020204020204" pitchFamily="34" charset="-122"/>
              </a:rPr>
              <a:t>“唆使他人违纪”</a:t>
            </a: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，是指教唆、挑动、指使其他党员违纪的情形。</a:t>
            </a:r>
            <a:endPar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just" fontAlgn="auto">
              <a:lnSpc>
                <a:spcPts val="2800"/>
              </a:lnSpc>
              <a:spcBef>
                <a:spcPts val="0"/>
              </a:spcBef>
              <a:spcAft>
                <a:spcPct val="0"/>
              </a:spcAft>
            </a:pP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　　（二）</a:t>
            </a:r>
            <a:r>
              <a:rPr lang="zh-CN" altLang="en-US" sz="1800" b="1" i="0" dirty="0">
                <a:solidFill>
                  <a:srgbClr val="FF0000"/>
                </a:solidFill>
                <a:latin typeface="微软雅黑" panose="020B0503020204020204" pitchFamily="34" charset="-122"/>
                <a:ea typeface="微软雅黑" panose="020B0503020204020204" pitchFamily="34" charset="-122"/>
              </a:rPr>
              <a:t>拒不上交或者退赔</a:t>
            </a: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违纪所得。</a:t>
            </a:r>
            <a:endPar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just" fontAlgn="auto">
              <a:lnSpc>
                <a:spcPts val="2800"/>
              </a:lnSpc>
              <a:spcBef>
                <a:spcPts val="0"/>
              </a:spcBef>
              <a:spcAft>
                <a:spcPct val="0"/>
              </a:spcAft>
            </a:pP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　　（三）违纪受处分后又因故意违纪应当受到党纪处分。这就是通常所说的</a:t>
            </a:r>
            <a:r>
              <a:rPr lang="zh-CN" altLang="en-US" sz="1800" b="1" i="0" dirty="0">
                <a:solidFill>
                  <a:srgbClr val="FF0000"/>
                </a:solidFill>
                <a:latin typeface="微软雅黑" panose="020B0503020204020204" pitchFamily="34" charset="-122"/>
                <a:ea typeface="微软雅黑" panose="020B0503020204020204" pitchFamily="34" charset="-122"/>
              </a:rPr>
              <a:t>“再犯”</a:t>
            </a: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，指党员因违纪受到党纪政务等处分后，又再次实施了应当受到党纪处分的故意违纪行为。</a:t>
            </a:r>
            <a:endPar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just" fontAlgn="auto">
              <a:lnSpc>
                <a:spcPts val="2800"/>
              </a:lnSpc>
              <a:spcBef>
                <a:spcPts val="0"/>
              </a:spcBef>
              <a:spcAft>
                <a:spcPct val="0"/>
              </a:spcAft>
            </a:pP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　　（四）违纪受处分后，又被发现其受处分前没有交代的其他应当受到党纪处分的问题。这就是通常所说的</a:t>
            </a:r>
            <a:r>
              <a:rPr lang="zh-CN" altLang="en-US" sz="1800" b="1" i="0" dirty="0">
                <a:solidFill>
                  <a:srgbClr val="FF0000"/>
                </a:solidFill>
                <a:latin typeface="微软雅黑" panose="020B0503020204020204" pitchFamily="34" charset="-122"/>
                <a:ea typeface="微软雅黑" panose="020B0503020204020204" pitchFamily="34" charset="-122"/>
              </a:rPr>
              <a:t>“漏错”</a:t>
            </a: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构成漏错的条件，主要包括以下三个：一是违纪党员前一次受到的是除开除党籍以外的党纪处分，或者是政务处分等处分；二是遗漏违纪行为必须是在处分决定生效后发现的；三是遗漏违纪行为必须是在处分决定生效以前实施的。党员受处分后又被发现此前未交代的违纪行为，说明其在</a:t>
            </a:r>
            <a:r>
              <a:rPr lang="zh-CN" altLang="en-US" sz="1800" b="1" i="0" dirty="0">
                <a:solidFill>
                  <a:srgbClr val="FF0000"/>
                </a:solidFill>
                <a:latin typeface="微软雅黑" panose="020B0503020204020204" pitchFamily="34" charset="-122"/>
                <a:ea typeface="微软雅黑" panose="020B0503020204020204" pitchFamily="34" charset="-122"/>
              </a:rPr>
              <a:t>前次组织审查期间，对党不忠诚、不老实，没有如实向组织交代自己存在的应当受到党纪处分的违纪问题</a:t>
            </a: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，必须从严惩治。</a:t>
            </a:r>
            <a:endPar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gn="just" fontAlgn="auto">
              <a:lnSpc>
                <a:spcPts val="2800"/>
              </a:lnSpc>
              <a:spcBef>
                <a:spcPts val="0"/>
              </a:spcBef>
              <a:spcAft>
                <a:spcPct val="0"/>
              </a:spcAft>
            </a:pPr>
            <a:r>
              <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rPr>
              <a:t>　　（五）党内法规规定的其他从重或者加重处分情形。</a:t>
            </a:r>
            <a:endParaRPr lang="zh-CN" altLang="en-US" sz="1800" b="0" i="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698881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2800" b="1" dirty="0">
                <a:solidFill>
                  <a:srgbClr val="C00000"/>
                </a:solidFill>
                <a:latin typeface="微软雅黑" panose="020B0503020204020204" pitchFamily="34" charset="-122"/>
                <a:ea typeface="微软雅黑" panose="020B0503020204020204" pitchFamily="34" charset="-122"/>
                <a:sym typeface="+mn-ea"/>
              </a:rPr>
              <a:t>对党员的纪律处分有哪些，影响期各多长？</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282575" y="1443355"/>
            <a:ext cx="11509375" cy="535940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528320" y="1582420"/>
            <a:ext cx="11113770" cy="5039995"/>
          </a:xfrm>
          <a:prstGeom prst="rect">
            <a:avLst/>
          </a:prstGeom>
          <a:noFill/>
        </p:spPr>
        <p:txBody>
          <a:bodyPr wrap="square" rtlCol="0">
            <a:noAutofit/>
          </a:bodyPr>
          <a:lstStyle/>
          <a:p>
            <a:pPr lvl="0" algn="just">
              <a:lnSpc>
                <a:spcPct val="120000"/>
              </a:lnSpc>
              <a:defRPr/>
            </a:pPr>
            <a:r>
              <a:rPr lang="en-US" altLang="zh-CN" sz="1600" b="1" dirty="0">
                <a:solidFill>
                  <a:srgbClr val="FF0000"/>
                </a:solidFill>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240" y="933450"/>
            <a:ext cx="993775" cy="907415"/>
          </a:xfrm>
          <a:prstGeom prst="rect">
            <a:avLst/>
          </a:prstGeom>
        </p:spPr>
      </p:pic>
      <p:pic>
        <p:nvPicPr>
          <p:cNvPr id="2" name="图片 1" descr="2024050316355361898"/>
          <p:cNvPicPr>
            <a:picLocks noChangeAspect="1"/>
          </p:cNvPicPr>
          <p:nvPr/>
        </p:nvPicPr>
        <p:blipFill>
          <a:blip r:embed="rId2"/>
          <a:stretch>
            <a:fillRect/>
          </a:stretch>
        </p:blipFill>
        <p:spPr>
          <a:xfrm>
            <a:off x="884555" y="1892300"/>
            <a:ext cx="10300970" cy="4481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776859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对党员的纪律处分有哪些，影响期各多长？</a:t>
            </a:r>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a:p>
            <a:pPr fontAlgn="base">
              <a:spcBef>
                <a:spcPct val="0"/>
              </a:spcBef>
              <a:spcAft>
                <a:spcPct val="0"/>
              </a:spcAft>
            </a:pP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03530" y="1151255"/>
            <a:ext cx="11596370" cy="556387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474980" y="1295400"/>
            <a:ext cx="11254105" cy="5253355"/>
          </a:xfrm>
          <a:prstGeom prst="rect">
            <a:avLst/>
          </a:prstGeom>
          <a:noFill/>
        </p:spPr>
        <p:txBody>
          <a:bodyPr wrap="square" rtlCol="0">
            <a:noAutofit/>
          </a:bodyPr>
          <a:lstStyle/>
          <a:p>
            <a:pPr lvl="0" algn="just">
              <a:lnSpc>
                <a:spcPct val="120000"/>
              </a:lnSpc>
              <a:defRPr/>
            </a:pPr>
            <a:r>
              <a:rPr lang="en-US" altLang="zh-CN" sz="1600" b="1" dirty="0">
                <a:solidFill>
                  <a:srgbClr val="FF0000"/>
                </a:solidFill>
                <a:latin typeface="微软雅黑" panose="020B0503020204020204" pitchFamily="34" charset="-122"/>
                <a:ea typeface="微软雅黑" panose="020B0503020204020204" pitchFamily="34" charset="-122"/>
                <a:sym typeface="+mn-ea"/>
              </a:rPr>
              <a:t>       </a:t>
            </a:r>
            <a:endParaRPr lang="en-US" altLang="zh-CN" sz="1600" b="1" dirty="0">
              <a:solidFill>
                <a:srgbClr val="FF0000"/>
              </a:solidFill>
              <a:latin typeface="微软雅黑" panose="020B0503020204020204" pitchFamily="34" charset="-122"/>
              <a:ea typeface="微软雅黑" panose="020B0503020204020204" pitchFamily="34" charset="-122"/>
              <a:sym typeface="+mn-ea"/>
            </a:endParaRPr>
          </a:p>
          <a:p>
            <a:pPr lvl="0" indent="508000" algn="just" fontAlgn="auto">
              <a:lnSpc>
                <a:spcPts val="3200"/>
              </a:lnSpc>
              <a:defRPr/>
              <a:extLst>
                <a:ext uri="{35155182-B16C-46BC-9424-99874614C6A1}">
                  <wpsdc:indentchars xmlns:wpsdc="http://www.wps.cn/officeDocument/2017/drawingmlCustomData" val="200" checksum="282533468"/>
                </a:ext>
              </a:extLst>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《中国共产党纪律处分条例》规定，对党员的纪律处分种类共分为五类，分别为</a:t>
            </a:r>
            <a:r>
              <a:rPr lang="zh-CN" altLang="en-US" sz="2000" b="1" dirty="0">
                <a:solidFill>
                  <a:srgbClr val="FF0000"/>
                </a:solidFill>
                <a:latin typeface="微软雅黑" panose="020B0503020204020204" pitchFamily="34" charset="-122"/>
                <a:ea typeface="微软雅黑" panose="020B0503020204020204" pitchFamily="34" charset="-122"/>
              </a:rPr>
              <a:t>警告、严重警告、撤销党内职务、留党察看</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和</a:t>
            </a:r>
            <a:r>
              <a:rPr lang="zh-CN" altLang="en-US" sz="2000" b="1" dirty="0">
                <a:solidFill>
                  <a:srgbClr val="FF0000"/>
                </a:solidFill>
                <a:latin typeface="微软雅黑" panose="020B0503020204020204" pitchFamily="34" charset="-122"/>
                <a:ea typeface="微软雅黑" panose="020B0503020204020204" pitchFamily="34" charset="-122"/>
              </a:rPr>
              <a:t>开除党籍</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fontAlgn="auto">
              <a:lnSpc>
                <a:spcPts val="3200"/>
              </a:lnSpc>
              <a:defRPr/>
              <a:extLst>
                <a:ext uri="{35155182-B16C-46BC-9424-99874614C6A1}">
                  <wpsdc:indentchars xmlns:wpsdc="http://www.wps.cn/officeDocument/2017/drawingmlCustomData" val="200" checksum="282533468"/>
                </a:ext>
              </a:extLst>
            </a:pPr>
            <a:r>
              <a:rPr lang="zh-CN" altLang="en-US" sz="2000" b="1" dirty="0">
                <a:solidFill>
                  <a:srgbClr val="FF0000"/>
                </a:solidFill>
                <a:latin typeface="微软雅黑" panose="020B0503020204020204" pitchFamily="34" charset="-122"/>
                <a:ea typeface="微软雅黑" panose="020B0503020204020204" pitchFamily="34" charset="-122"/>
              </a:rPr>
              <a:t>警告</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是党组织对违纪党员提出的告诫，以促使其认识和改正错误。警告是最轻的一种党纪处分，适用于违纪情节较轻、但必须给予党纪处分的党员。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fontAlgn="auto">
              <a:lnSpc>
                <a:spcPts val="3200"/>
              </a:lnSpc>
              <a:defRPr/>
              <a:extLst>
                <a:ext uri="{35155182-B16C-46BC-9424-99874614C6A1}">
                  <wpsdc:indentchars xmlns:wpsdc="http://www.wps.cn/officeDocument/2017/drawingmlCustomData" val="200" checksum="282533468"/>
                </a:ext>
              </a:extLst>
            </a:pPr>
            <a:r>
              <a:rPr lang="zh-CN" altLang="en-US" sz="2000" b="1" dirty="0">
                <a:solidFill>
                  <a:srgbClr val="FF0000"/>
                </a:solidFill>
                <a:latin typeface="微软雅黑" panose="020B0503020204020204" pitchFamily="34" charset="-122"/>
                <a:ea typeface="微软雅黑" panose="020B0503020204020204" pitchFamily="34" charset="-122"/>
                <a:sym typeface="+mn-ea"/>
              </a:rPr>
              <a:t>严重警告</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是一种重于警告的较轻党纪处分，适用于违纪性质和情节比较重的党员。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fontAlgn="auto">
              <a:lnSpc>
                <a:spcPts val="3200"/>
              </a:lnSpc>
              <a:defRPr/>
              <a:extLst>
                <a:ext uri="{35155182-B16C-46BC-9424-99874614C6A1}">
                  <wpsdc:indentchars xmlns:wpsdc="http://www.wps.cn/officeDocument/2017/drawingmlCustomData" val="200" checksum="282533468"/>
                </a:ext>
              </a:extLst>
            </a:pPr>
            <a:r>
              <a:rPr lang="zh-CN" altLang="en-US" sz="2000" b="1" dirty="0">
                <a:solidFill>
                  <a:srgbClr val="FF0000"/>
                </a:solidFill>
                <a:latin typeface="微软雅黑" panose="020B0503020204020204" pitchFamily="34" charset="-122"/>
                <a:ea typeface="微软雅黑" panose="020B0503020204020204" pitchFamily="34" charset="-122"/>
                <a:sym typeface="+mn-ea"/>
              </a:rPr>
              <a:t>警告和严重警告处分影响和后果</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fontAlgn="auto">
              <a:lnSpc>
                <a:spcPts val="3200"/>
              </a:lnSpc>
              <a:defRPr/>
              <a:extLst>
                <a:ext uri="{35155182-B16C-46BC-9424-99874614C6A1}">
                  <wpsdc:indentchars xmlns:wpsdc="http://www.wps.cn/officeDocument/2017/drawingmlCustomData" val="200" checksum="282533468"/>
                </a:ext>
              </a:extLst>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党员受到警告处分</a:t>
            </a:r>
            <a:r>
              <a:rPr lang="zh-CN" altLang="en-US" sz="2000" b="1" dirty="0">
                <a:solidFill>
                  <a:srgbClr val="FF0000"/>
                </a:solidFill>
                <a:latin typeface="微软雅黑" panose="020B0503020204020204" pitchFamily="34" charset="-122"/>
                <a:ea typeface="微软雅黑" panose="020B0503020204020204" pitchFamily="34" charset="-122"/>
                <a:sym typeface="+mn-ea"/>
              </a:rPr>
              <a:t>一年</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内、受到严重警告处分</a:t>
            </a:r>
            <a:r>
              <a:rPr lang="zh-CN" altLang="en-US" sz="2000" b="1" dirty="0">
                <a:solidFill>
                  <a:srgbClr val="FF0000"/>
                </a:solidFill>
                <a:latin typeface="微软雅黑" panose="020B0503020204020204" pitchFamily="34" charset="-122"/>
                <a:ea typeface="微软雅黑" panose="020B0503020204020204" pitchFamily="34" charset="-122"/>
                <a:sym typeface="+mn-ea"/>
              </a:rPr>
              <a:t>一年半</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内，不得在党内提拔职务或者进一步使用，也不得向党外组织推荐担任高于其原任职务的党外职务或者进一步使用。其中，关于</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一年内</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一年半内</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mn-ea"/>
              </a:rPr>
              <a:t>的起算时间，是从警告或者严重警告处分批准之日起计算。</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just">
              <a:lnSpc>
                <a:spcPct val="120000"/>
              </a:lnSpc>
              <a:defRPr/>
            </a:pP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just">
              <a:lnSpc>
                <a:spcPct val="120000"/>
              </a:lnSpc>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85495"/>
            <a:ext cx="1113790" cy="1017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75291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对党员的纪律处分有哪些，影响期各多长？</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51485" y="1319530"/>
            <a:ext cx="11468735" cy="562610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760730" y="1466215"/>
            <a:ext cx="10887075" cy="5290185"/>
          </a:xfrm>
          <a:prstGeom prst="rect">
            <a:avLst/>
          </a:prstGeom>
          <a:noFill/>
        </p:spPr>
        <p:txBody>
          <a:bodyPr wrap="square" rtlCol="0">
            <a:noAutofit/>
          </a:bodyPr>
          <a:lstStyle/>
          <a:p>
            <a:pPr lvl="0" indent="406400" algn="just">
              <a:lnSpc>
                <a:spcPts val="3200"/>
              </a:lnSpc>
              <a:buClrTx/>
              <a:buSzTx/>
              <a:buNone/>
              <a:defRPr/>
              <a:extLst>
                <a:ext uri="{35155182-B16C-46BC-9424-99874614C6A1}">
                  <wpsdc:indentchars xmlns:wpsdc="http://www.wps.cn/officeDocument/2017/drawingmlCustomData" val="200" checksum="1740828767"/>
                </a:ext>
              </a:extLst>
            </a:pPr>
            <a:r>
              <a:rPr lang="zh-CN" altLang="en-US" sz="1600" b="1" dirty="0">
                <a:solidFill>
                  <a:srgbClr val="FF0000"/>
                </a:solidFill>
                <a:latin typeface="微软雅黑" panose="020B0503020204020204" pitchFamily="34" charset="-122"/>
                <a:ea typeface="微软雅黑" panose="020B0503020204020204" pitchFamily="34" charset="-122"/>
              </a:rPr>
              <a:t>撤销党内职务</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属于</a:t>
            </a:r>
            <a:r>
              <a:rPr lang="zh-CN" altLang="en-US" sz="1600" b="1" dirty="0">
                <a:solidFill>
                  <a:srgbClr val="FF0000"/>
                </a:solidFill>
                <a:latin typeface="微软雅黑" panose="020B0503020204020204" pitchFamily="34" charset="-122"/>
                <a:ea typeface="微软雅黑" panose="020B0503020204020204" pitchFamily="34" charset="-122"/>
              </a:rPr>
              <a:t>较重</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的党纪处分，适用于那些所犯错误性质、情节严重，不宜再担任现任全部党内职务或某一个或几个党内职务的违纪党员。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406400" algn="just">
              <a:lnSpc>
                <a:spcPts val="3200"/>
              </a:lnSpc>
              <a:buClrTx/>
              <a:buSzTx/>
              <a:buNone/>
              <a:defRPr/>
              <a:extLst>
                <a:ext uri="{35155182-B16C-46BC-9424-99874614C6A1}">
                  <wpsdc:indentchars xmlns:wpsdc="http://www.wps.cn/officeDocument/2017/drawingmlCustomData" val="200" checksum="1740828767"/>
                </a:ext>
              </a:extLst>
            </a:pPr>
            <a:r>
              <a:rPr lang="zh-CN" altLang="en-US" sz="1600" b="1" dirty="0">
                <a:solidFill>
                  <a:srgbClr val="FF0000"/>
                </a:solidFill>
                <a:latin typeface="微软雅黑" panose="020B0503020204020204" pitchFamily="34" charset="-122"/>
                <a:ea typeface="微软雅黑" panose="020B0503020204020204" pitchFamily="34" charset="-122"/>
              </a:rPr>
              <a:t>撤销党内职务处分影响和后果</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406400" algn="just">
              <a:lnSpc>
                <a:spcPts val="3200"/>
              </a:lnSpc>
              <a:buClrTx/>
              <a:buSzTx/>
              <a:buNone/>
              <a:defRPr/>
              <a:extLst>
                <a:ext uri="{35155182-B16C-46BC-9424-99874614C6A1}">
                  <wpsdc:indentchars xmlns:wpsdc="http://www.wps.cn/officeDocument/2017/drawingmlCustomData" val="200" checksum="1740828767"/>
                </a:ext>
              </a:extLs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撤销党内职务处分，是指撤销受处分党员由党内选举或者组织任命的党内职务。对于在党内担任两个以上职务的，党组织在作处分决定时，应当明确是撤销其一切职务还是一个或者几个职务。如果决定撤销其一个职务，必须撤销其担任的最高职务。如果决定撤销其两个以上职务，则必须从其担任的最高职务开始依次撤销。对于在党外组织担任职务的，应当建议党外组织撤销其党外职务。</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406400" algn="just">
              <a:lnSpc>
                <a:spcPts val="3200"/>
              </a:lnSpc>
              <a:buClrTx/>
              <a:buSzTx/>
              <a:buNone/>
              <a:defRPr/>
              <a:extLst>
                <a:ext uri="{35155182-B16C-46BC-9424-99874614C6A1}">
                  <wpsdc:indentchars xmlns:wpsdc="http://www.wps.cn/officeDocument/2017/drawingmlCustomData" val="200" checksum="1740828767"/>
                </a:ext>
              </a:extLs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对于在立案审查中因涉嫌违犯党纪被免职的党员，审查后依照本条例规定应当给予撤销党内职务处分的，应当按照其原任职务给予撤销党内职务处分。对于应当受到撤销党内职务处分，但是本人没有担任党内职务的，应当给予其严重警告处分。同时，在党外组织担任职务的，应当建议党外组织撤销其党外职务。</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406400" algn="just">
              <a:lnSpc>
                <a:spcPts val="3200"/>
              </a:lnSpc>
              <a:buClrTx/>
              <a:buSzTx/>
              <a:buNone/>
              <a:defRPr/>
              <a:extLst>
                <a:ext uri="{35155182-B16C-46BC-9424-99874614C6A1}">
                  <wpsdc:indentchars xmlns:wpsdc="http://www.wps.cn/officeDocument/2017/drawingmlCustomData" val="200" checksum="1740828767"/>
                </a:ext>
              </a:extLst>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党员受到撤销党内职务处分，或者依照前款规定受到严重警告处分的，</a:t>
            </a:r>
            <a:r>
              <a:rPr lang="zh-CN" altLang="en-US" sz="1600" b="1" dirty="0">
                <a:solidFill>
                  <a:srgbClr val="FF0000"/>
                </a:solidFill>
                <a:latin typeface="微软雅黑" panose="020B0503020204020204" pitchFamily="34" charset="-122"/>
                <a:ea typeface="微软雅黑" panose="020B0503020204020204" pitchFamily="34" charset="-122"/>
              </a:rPr>
              <a:t>二年内</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不得在党内担任和向党外组织推荐担任与其原任职务相当或者高于其原任职务的职务。</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0965" y="832485"/>
            <a:ext cx="1152525" cy="10528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74644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对党员的纪律处分有哪些，影响期各多长？</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51485" y="1350010"/>
            <a:ext cx="11468735" cy="536702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760730" y="1483360"/>
            <a:ext cx="10887075" cy="4675505"/>
          </a:xfrm>
          <a:prstGeom prst="rect">
            <a:avLst/>
          </a:prstGeom>
          <a:noFill/>
        </p:spPr>
        <p:txBody>
          <a:bodyPr wrap="square" rtlCol="0">
            <a:noAutofit/>
          </a:bodyPr>
          <a:lstStyle/>
          <a:p>
            <a:pPr lvl="0" indent="508000" algn="just">
              <a:lnSpc>
                <a:spcPts val="3200"/>
              </a:lnSpc>
              <a:buClrTx/>
              <a:buSzTx/>
              <a:buNone/>
              <a:defRPr/>
            </a:pPr>
            <a:r>
              <a:rPr lang="en-US" altLang="zh-CN" sz="1600" b="1" dirty="0">
                <a:solidFill>
                  <a:srgbClr val="FF0000"/>
                </a:solidFill>
                <a:latin typeface="微软雅黑" panose="020B0503020204020204" pitchFamily="34" charset="-122"/>
                <a:ea typeface="微软雅黑" panose="020B0503020204020204" pitchFamily="34" charset="-122"/>
                <a:sym typeface="+mn-ea"/>
              </a:rPr>
              <a:t> </a:t>
            </a:r>
            <a:r>
              <a:rPr lang="zh-CN" altLang="en-US" b="1" dirty="0">
                <a:solidFill>
                  <a:srgbClr val="FF0000"/>
                </a:solidFill>
                <a:latin typeface="微软雅黑" panose="020B0503020204020204" pitchFamily="34" charset="-122"/>
                <a:ea typeface="微软雅黑" panose="020B0503020204020204" pitchFamily="34" charset="-122"/>
                <a:sym typeface="+mn-ea"/>
              </a:rPr>
              <a:t>留党察看</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是仅次于开除党籍的一种</a:t>
            </a:r>
            <a:r>
              <a:rPr lang="zh-CN" altLang="en-US" b="1" dirty="0">
                <a:solidFill>
                  <a:srgbClr val="FF0000"/>
                </a:solidFill>
                <a:latin typeface="微软雅黑" panose="020B0503020204020204" pitchFamily="34" charset="-122"/>
                <a:ea typeface="微软雅黑" panose="020B0503020204020204" pitchFamily="34" charset="-122"/>
                <a:sym typeface="+mn-ea"/>
              </a:rPr>
              <a:t>较重</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rPr>
              <a:t>的党纪处分，适用于严重违纪、但尚未丧失共产党员条件，不宜再担任现任全部党内职务的党员。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indent="508000" algn="just">
              <a:lnSpc>
                <a:spcPts val="3200"/>
              </a:lnSpc>
              <a:buClrTx/>
              <a:buSzTx/>
              <a:buNone/>
              <a:defRPr/>
            </a:pPr>
            <a:r>
              <a:rPr lang="zh-CN" altLang="en-US" b="1" dirty="0">
                <a:solidFill>
                  <a:srgbClr val="FF0000"/>
                </a:solidFill>
                <a:latin typeface="微软雅黑" panose="020B0503020204020204" pitchFamily="34" charset="-122"/>
                <a:ea typeface="微软雅黑" panose="020B0503020204020204" pitchFamily="34" charset="-122"/>
              </a:rPr>
              <a:t>留党察看处分影响和后果</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a:lnSpc>
                <a:spcPts val="3200"/>
              </a:lnSpc>
              <a:buClrTx/>
              <a:buSzTx/>
              <a:buNone/>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留党察看处分，分为留党察看</a:t>
            </a:r>
            <a:r>
              <a:rPr lang="zh-CN" altLang="en-US" b="1" dirty="0">
                <a:solidFill>
                  <a:srgbClr val="FF0000"/>
                </a:solidFill>
                <a:latin typeface="微软雅黑" panose="020B0503020204020204" pitchFamily="34" charset="-122"/>
                <a:ea typeface="微软雅黑" panose="020B0503020204020204" pitchFamily="34" charset="-122"/>
              </a:rPr>
              <a:t>一年</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、留党察看</a:t>
            </a:r>
            <a:r>
              <a:rPr lang="zh-CN" altLang="en-US" b="1" dirty="0">
                <a:solidFill>
                  <a:srgbClr val="FF0000"/>
                </a:solidFill>
                <a:latin typeface="微软雅黑" panose="020B0503020204020204" pitchFamily="34" charset="-122"/>
                <a:ea typeface="微软雅黑" panose="020B0503020204020204" pitchFamily="34" charset="-122"/>
              </a:rPr>
              <a:t>二年</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。对于受到留党察看处分一年的党员，期满后仍不符合恢复党员权利条件的，应当</a:t>
            </a:r>
            <a:r>
              <a:rPr lang="zh-CN" altLang="en-US" b="1" dirty="0">
                <a:solidFill>
                  <a:srgbClr val="FF0000"/>
                </a:solidFill>
                <a:latin typeface="微软雅黑" panose="020B0503020204020204" pitchFamily="34" charset="-122"/>
                <a:ea typeface="微软雅黑" panose="020B0503020204020204" pitchFamily="34" charset="-122"/>
              </a:rPr>
              <a:t>延长</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一年留党察看期限。留党察看期限最长不得超过二年。</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a:lnSpc>
                <a:spcPts val="3200"/>
              </a:lnSpc>
              <a:buClrTx/>
              <a:buSzTx/>
              <a:buNone/>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党员受留党察看处分期间，</a:t>
            </a:r>
            <a:r>
              <a:rPr lang="zh-CN" altLang="en-US" b="1" dirty="0">
                <a:solidFill>
                  <a:srgbClr val="FF0000"/>
                </a:solidFill>
                <a:latin typeface="微软雅黑" panose="020B0503020204020204" pitchFamily="34" charset="-122"/>
                <a:ea typeface="微软雅黑" panose="020B0503020204020204" pitchFamily="34" charset="-122"/>
              </a:rPr>
              <a:t>没有表决权、选举权和被选举权</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。留党察看期间，确有悔改表现的，期满后恢复其党员权利；坚持不改或者又发现其他应当受到党纪处分的违纪行为的，应当</a:t>
            </a:r>
            <a:r>
              <a:rPr lang="zh-CN" altLang="en-US" b="1" dirty="0">
                <a:solidFill>
                  <a:srgbClr val="FF0000"/>
                </a:solidFill>
                <a:latin typeface="微软雅黑" panose="020B0503020204020204" pitchFamily="34" charset="-122"/>
                <a:ea typeface="微软雅黑" panose="020B0503020204020204" pitchFamily="34" charset="-122"/>
              </a:rPr>
              <a:t>开除党籍</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a:lnSpc>
                <a:spcPts val="3200"/>
              </a:lnSpc>
              <a:buClrTx/>
              <a:buSzTx/>
              <a:buNone/>
              <a:defRP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党员受到留党察看处分，其</a:t>
            </a:r>
            <a:r>
              <a:rPr lang="zh-CN" altLang="en-US" b="1" dirty="0">
                <a:solidFill>
                  <a:srgbClr val="FF0000"/>
                </a:solidFill>
                <a:latin typeface="微软雅黑" panose="020B0503020204020204" pitchFamily="34" charset="-122"/>
                <a:ea typeface="微软雅黑" panose="020B0503020204020204" pitchFamily="34" charset="-122"/>
              </a:rPr>
              <a:t>党内职务自然撤销</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。对于担任党外职务的，应当建议党外组织撤销其党外职务。受到留党察看处分的党员，恢复党员权利后</a:t>
            </a:r>
            <a:r>
              <a:rPr lang="zh-CN" altLang="en-US" b="1" dirty="0">
                <a:solidFill>
                  <a:srgbClr val="FF0000"/>
                </a:solidFill>
                <a:latin typeface="微软雅黑" panose="020B0503020204020204" pitchFamily="34" charset="-122"/>
                <a:ea typeface="微软雅黑" panose="020B0503020204020204" pitchFamily="34" charset="-122"/>
              </a:rPr>
              <a:t>二年内</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不得在党内担任和向党外组织推荐担任与其原任职务相当或者高于其原任职务的职务。需注意，这里的“二年内”，是指自党组织批准恢复受处分党员的党员权利之日起二年内，期间自留党察看期限期满之日起计算。</a:t>
            </a:r>
            <a:r>
              <a:rPr lang="en-US" sz="1600" dirty="0">
                <a:latin typeface="微软雅黑" panose="020B0503020204020204" pitchFamily="34" charset="-122"/>
                <a:ea typeface="微软雅黑" panose="020B0503020204020204" pitchFamily="34" charset="-122"/>
                <a:sym typeface="+mn-ea"/>
              </a:rPr>
              <a:t> </a:t>
            </a:r>
            <a:endParaRPr sz="1600"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869315"/>
            <a:ext cx="1205865" cy="1101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711390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对党员的纪律处分有哪些，影响期各多长？</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71805" y="1219200"/>
            <a:ext cx="11448415" cy="550418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727710" y="1450975"/>
            <a:ext cx="10920095" cy="4899660"/>
          </a:xfrm>
          <a:prstGeom prst="rect">
            <a:avLst/>
          </a:prstGeom>
          <a:noFill/>
        </p:spPr>
        <p:txBody>
          <a:bodyPr wrap="square" rtlCol="0">
            <a:noAutofit/>
          </a:bodyPr>
          <a:lstStyle/>
          <a:p>
            <a:pPr lvl="0" indent="508000" algn="just">
              <a:lnSpc>
                <a:spcPts val="3200"/>
              </a:lnSpc>
              <a:buClrTx/>
              <a:buSzTx/>
              <a:buNone/>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a:lnSpc>
                <a:spcPts val="3200"/>
              </a:lnSpc>
              <a:buClrTx/>
              <a:buSzTx/>
              <a:buNone/>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a:lnSpc>
                <a:spcPts val="3200"/>
              </a:lnSpc>
              <a:buClrTx/>
              <a:buSzTx/>
              <a:buNone/>
              <a:defRPr/>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a:lnSpc>
                <a:spcPts val="3200"/>
              </a:lnSpc>
              <a:buClrTx/>
              <a:buSzTx/>
              <a:buNone/>
              <a:defRPr/>
            </a:pPr>
            <a:r>
              <a:rPr lang="zh-CN" altLang="en-US" sz="2000" b="1" dirty="0">
                <a:solidFill>
                  <a:srgbClr val="FF0000"/>
                </a:solidFill>
                <a:latin typeface="微软雅黑" panose="020B0503020204020204" pitchFamily="34" charset="-122"/>
                <a:ea typeface="微软雅黑" panose="020B0503020204020204" pitchFamily="34" charset="-122"/>
              </a:rPr>
              <a:t>开除党籍</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是</a:t>
            </a:r>
            <a:r>
              <a:rPr lang="zh-CN" altLang="en-US" sz="2000" b="1" dirty="0">
                <a:solidFill>
                  <a:srgbClr val="FF0000"/>
                </a:solidFill>
                <a:latin typeface="微软雅黑" panose="020B0503020204020204" pitchFamily="34" charset="-122"/>
                <a:ea typeface="微软雅黑" panose="020B0503020204020204" pitchFamily="34" charset="-122"/>
              </a:rPr>
              <a:t>最重</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的党纪处分，适用于</a:t>
            </a:r>
            <a:r>
              <a:rPr lang="zh-CN" altLang="en-US" sz="2000" b="1" dirty="0">
                <a:solidFill>
                  <a:srgbClr val="FF0000"/>
                </a:solidFill>
                <a:latin typeface="微软雅黑" panose="020B0503020204020204" pitchFamily="34" charset="-122"/>
                <a:ea typeface="微软雅黑" panose="020B0503020204020204" pitchFamily="34" charset="-122"/>
              </a:rPr>
              <a:t>严重违纪、已丧失共产党员条件的党员</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a:lnSpc>
                <a:spcPts val="3200"/>
              </a:lnSpc>
              <a:buClrTx/>
              <a:buSzTx/>
              <a:buNone/>
              <a:defRPr/>
            </a:pPr>
            <a:r>
              <a:rPr lang="zh-CN" altLang="en-US" sz="2000" b="1" dirty="0">
                <a:solidFill>
                  <a:srgbClr val="FF0000"/>
                </a:solidFill>
                <a:latin typeface="微软雅黑" panose="020B0503020204020204" pitchFamily="34" charset="-122"/>
                <a:ea typeface="微软雅黑" panose="020B0503020204020204" pitchFamily="34" charset="-122"/>
              </a:rPr>
              <a:t>开除党籍处分影响和后果</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indent="508000" algn="just">
              <a:lnSpc>
                <a:spcPts val="3200"/>
              </a:lnSpc>
              <a:buClrTx/>
              <a:buSzTx/>
              <a:buNone/>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党员受到开除党籍处分，</a:t>
            </a:r>
            <a:r>
              <a:rPr lang="zh-CN" altLang="en-US" sz="2000" b="1" dirty="0">
                <a:solidFill>
                  <a:srgbClr val="FF0000"/>
                </a:solidFill>
                <a:latin typeface="微软雅黑" panose="020B0503020204020204" pitchFamily="34" charset="-122"/>
                <a:ea typeface="微软雅黑" panose="020B0503020204020204" pitchFamily="34" charset="-122"/>
              </a:rPr>
              <a:t>五年内</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不得重新入党，也不得推荐担任与其原任职务相当或者高于其原任职务的党外职务。另有规定不准重新入党的，依照规定。</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7150" y="933450"/>
            <a:ext cx="991870" cy="905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Effect transition="in" filter="fade">
                                      <p:cBhvr>
                                        <p:cTn id="1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542614"/>
          <p:cNvPicPr>
            <a:picLocks noChangeAspect="1"/>
          </p:cNvPicPr>
          <p:nvPr/>
        </p:nvPicPr>
        <p:blipFill>
          <a:blip r:embed="rId1"/>
          <a:srcRect t="35613"/>
          <a:stretch>
            <a:fillRect/>
          </a:stretch>
        </p:blipFill>
        <p:spPr>
          <a:xfrm>
            <a:off x="-10795" y="2931795"/>
            <a:ext cx="12235815" cy="3940175"/>
          </a:xfrm>
          <a:prstGeom prst="rect">
            <a:avLst/>
          </a:prstGeom>
        </p:spPr>
      </p:pic>
      <p:pic>
        <p:nvPicPr>
          <p:cNvPr id="17" name="图片 16" descr="14"/>
          <p:cNvPicPr>
            <a:picLocks noChangeAspect="1"/>
          </p:cNvPicPr>
          <p:nvPr/>
        </p:nvPicPr>
        <p:blipFill>
          <a:blip r:embed="rId2"/>
          <a:srcRect l="22078" b="61137"/>
          <a:stretch>
            <a:fillRect/>
          </a:stretch>
        </p:blipFill>
        <p:spPr>
          <a:xfrm>
            <a:off x="3394710" y="0"/>
            <a:ext cx="8830310" cy="2202815"/>
          </a:xfrm>
          <a:custGeom>
            <a:avLst/>
            <a:gdLst>
              <a:gd name="connsiteX0" fmla="*/ 0 w 7837714"/>
              <a:gd name="connsiteY0" fmla="*/ 0 h 1955003"/>
              <a:gd name="connsiteX1" fmla="*/ 7837714 w 7837714"/>
              <a:gd name="connsiteY1" fmla="*/ 0 h 1955003"/>
              <a:gd name="connsiteX2" fmla="*/ 7837714 w 7837714"/>
              <a:gd name="connsiteY2" fmla="*/ 1955003 h 1955003"/>
              <a:gd name="connsiteX3" fmla="*/ 136148 w 7837714"/>
              <a:gd name="connsiteY3" fmla="*/ 1955003 h 1955003"/>
              <a:gd name="connsiteX4" fmla="*/ 136148 w 7837714"/>
              <a:gd name="connsiteY4" fmla="*/ 911814 h 1955003"/>
              <a:gd name="connsiteX5" fmla="*/ 0 w 7837714"/>
              <a:gd name="connsiteY5" fmla="*/ 911814 h 1955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7714" h="1955003">
                <a:moveTo>
                  <a:pt x="0" y="0"/>
                </a:moveTo>
                <a:lnTo>
                  <a:pt x="7837714" y="0"/>
                </a:lnTo>
                <a:lnTo>
                  <a:pt x="7837714" y="1955003"/>
                </a:lnTo>
                <a:lnTo>
                  <a:pt x="136148" y="1955003"/>
                </a:lnTo>
                <a:lnTo>
                  <a:pt x="136148" y="911814"/>
                </a:lnTo>
                <a:lnTo>
                  <a:pt x="0" y="911814"/>
                </a:lnTo>
                <a:close/>
              </a:path>
            </a:pathLst>
          </a:custGeom>
        </p:spPr>
      </p:pic>
      <p:sp>
        <p:nvSpPr>
          <p:cNvPr id="18" name="文本框 17"/>
          <p:cNvSpPr txBox="1"/>
          <p:nvPr/>
        </p:nvSpPr>
        <p:spPr>
          <a:xfrm>
            <a:off x="798830" y="2774950"/>
            <a:ext cx="10279380" cy="1014730"/>
          </a:xfrm>
          <a:prstGeom prst="rect">
            <a:avLst/>
          </a:prstGeom>
          <a:noFill/>
          <a:ln w="88900">
            <a:noFill/>
          </a:ln>
        </p:spPr>
        <p:txBody>
          <a:bodyPr wrap="square" rtlCol="0">
            <a:spAutoFit/>
          </a:bodyPr>
          <a:lstStyle/>
          <a:p>
            <a:pPr algn="ctr"/>
            <a:r>
              <a:rPr lang="en-US" altLang="zh-CN" sz="600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rPr>
              <a:t> </a:t>
            </a:r>
            <a:r>
              <a:rPr lang="zh-CN" altLang="en-US" sz="3600" dirty="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sym typeface="+mn-ea"/>
              </a:rPr>
              <a:t>党组织违犯党纪如何处理，其成员受什么影响？</a:t>
            </a:r>
            <a:endParaRPr lang="zh-CN" altLang="en-US" sz="3600" dirty="0">
              <a:ln w="190500">
                <a:solidFill>
                  <a:schemeClr val="bg1"/>
                </a:solidFill>
              </a:ln>
              <a:solidFill>
                <a:srgbClr val="C00000"/>
              </a:solidFill>
              <a:effectLst>
                <a:outerShdw blurRad="50800" dist="38100" dir="2700000" algn="tl" rotWithShape="0">
                  <a:prstClr val="black">
                    <a:alpha val="40000"/>
                  </a:prstClr>
                </a:outerShdw>
              </a:effectLst>
              <a:latin typeface="华康俪金黑W8(P)" panose="020B0800000000000000" charset="-122"/>
              <a:ea typeface="华康俪金黑W8(P)" panose="020B0800000000000000" charset="-122"/>
              <a:sym typeface="+mn-ea"/>
            </a:endParaRPr>
          </a:p>
        </p:txBody>
      </p:sp>
      <p:pic>
        <p:nvPicPr>
          <p:cNvPr id="7" name="图片 6" descr="614"/>
          <p:cNvPicPr>
            <a:picLocks noChangeAspect="1"/>
          </p:cNvPicPr>
          <p:nvPr/>
        </p:nvPicPr>
        <p:blipFill>
          <a:blip r:embed="rId3"/>
          <a:srcRect t="63677"/>
          <a:stretch>
            <a:fillRect/>
          </a:stretch>
        </p:blipFill>
        <p:spPr>
          <a:xfrm>
            <a:off x="-52705" y="4721225"/>
            <a:ext cx="12328525" cy="2216785"/>
          </a:xfrm>
          <a:prstGeom prst="rect">
            <a:avLst/>
          </a:prstGeom>
        </p:spPr>
      </p:pic>
      <p:pic>
        <p:nvPicPr>
          <p:cNvPr id="10" name="图片 9" descr="14"/>
          <p:cNvPicPr>
            <a:picLocks noChangeAspect="1"/>
          </p:cNvPicPr>
          <p:nvPr/>
        </p:nvPicPr>
        <p:blipFill>
          <a:blip r:embed="rId2"/>
          <a:srcRect l="70316" t="56592" r="14575" b="22670"/>
          <a:stretch>
            <a:fillRect/>
          </a:stretch>
        </p:blipFill>
        <p:spPr>
          <a:xfrm>
            <a:off x="8651786" y="3979974"/>
            <a:ext cx="1519707" cy="1043189"/>
          </a:xfrm>
          <a:custGeom>
            <a:avLst/>
            <a:gdLst>
              <a:gd name="connsiteX0" fmla="*/ 0 w 1519707"/>
              <a:gd name="connsiteY0" fmla="*/ 0 h 1043189"/>
              <a:gd name="connsiteX1" fmla="*/ 1519707 w 1519707"/>
              <a:gd name="connsiteY1" fmla="*/ 0 h 1043189"/>
              <a:gd name="connsiteX2" fmla="*/ 1519707 w 1519707"/>
              <a:gd name="connsiteY2" fmla="*/ 1043189 h 1043189"/>
              <a:gd name="connsiteX3" fmla="*/ 0 w 1519707"/>
              <a:gd name="connsiteY3" fmla="*/ 1043189 h 1043189"/>
              <a:gd name="connsiteX4" fmla="*/ 0 w 1519707"/>
              <a:gd name="connsiteY4" fmla="*/ 0 h 1043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9707" h="1043189">
                <a:moveTo>
                  <a:pt x="0" y="0"/>
                </a:moveTo>
                <a:lnTo>
                  <a:pt x="1519707" y="0"/>
                </a:lnTo>
                <a:lnTo>
                  <a:pt x="1519707" y="1043189"/>
                </a:lnTo>
                <a:lnTo>
                  <a:pt x="0" y="1043189"/>
                </a:lnTo>
                <a:lnTo>
                  <a:pt x="0" y="0"/>
                </a:lnTo>
                <a:close/>
              </a:path>
            </a:pathLst>
          </a:custGeom>
        </p:spPr>
      </p:pic>
      <p:pic>
        <p:nvPicPr>
          <p:cNvPr id="11" name="图片 10" descr="14"/>
          <p:cNvPicPr>
            <a:picLocks noChangeAspect="1"/>
          </p:cNvPicPr>
          <p:nvPr/>
        </p:nvPicPr>
        <p:blipFill>
          <a:blip r:embed="rId2"/>
          <a:srcRect l="9475" t="18126" r="76568" b="57489"/>
          <a:stretch>
            <a:fillRect/>
          </a:stretch>
        </p:blipFill>
        <p:spPr>
          <a:xfrm>
            <a:off x="4263033" y="862008"/>
            <a:ext cx="1403797" cy="1226714"/>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pic>
        <p:nvPicPr>
          <p:cNvPr id="12" name="图片 11" descr="14"/>
          <p:cNvPicPr>
            <a:picLocks noChangeAspect="1"/>
          </p:cNvPicPr>
          <p:nvPr/>
        </p:nvPicPr>
        <p:blipFill>
          <a:blip r:embed="rId2"/>
          <a:srcRect l="9475" t="18126" r="76568" b="57489"/>
          <a:stretch>
            <a:fillRect/>
          </a:stretch>
        </p:blipFill>
        <p:spPr>
          <a:xfrm flipH="1">
            <a:off x="6464935" y="890270"/>
            <a:ext cx="1644015" cy="1226820"/>
          </a:xfrm>
          <a:custGeom>
            <a:avLst/>
            <a:gdLst>
              <a:gd name="connsiteX0" fmla="*/ 0 w 1403797"/>
              <a:gd name="connsiteY0" fmla="*/ 0 h 1226714"/>
              <a:gd name="connsiteX1" fmla="*/ 1403797 w 1403797"/>
              <a:gd name="connsiteY1" fmla="*/ 0 h 1226714"/>
              <a:gd name="connsiteX2" fmla="*/ 1403797 w 1403797"/>
              <a:gd name="connsiteY2" fmla="*/ 1226714 h 1226714"/>
              <a:gd name="connsiteX3" fmla="*/ 0 w 1403797"/>
              <a:gd name="connsiteY3" fmla="*/ 1226714 h 1226714"/>
              <a:gd name="connsiteX4" fmla="*/ 0 w 1403797"/>
              <a:gd name="connsiteY4" fmla="*/ 0 h 12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797" h="1226714">
                <a:moveTo>
                  <a:pt x="0" y="0"/>
                </a:moveTo>
                <a:lnTo>
                  <a:pt x="1403797" y="0"/>
                </a:lnTo>
                <a:lnTo>
                  <a:pt x="1403797" y="1226714"/>
                </a:lnTo>
                <a:lnTo>
                  <a:pt x="0" y="1226714"/>
                </a:lnTo>
                <a:lnTo>
                  <a:pt x="0" y="0"/>
                </a:lnTo>
                <a:close/>
              </a:path>
            </a:pathLst>
          </a:custGeom>
        </p:spPr>
      </p:pic>
      <p:grpSp>
        <p:nvGrpSpPr>
          <p:cNvPr id="4" name="组合 3"/>
          <p:cNvGrpSpPr/>
          <p:nvPr/>
        </p:nvGrpSpPr>
        <p:grpSpPr>
          <a:xfrm>
            <a:off x="5311775" y="938530"/>
            <a:ext cx="1582420" cy="1581785"/>
            <a:chOff x="5042021" y="699543"/>
            <a:chExt cx="1663200" cy="1662209"/>
          </a:xfrm>
        </p:grpSpPr>
        <p:sp>
          <p:nvSpPr>
            <p:cNvPr id="3" name="Freeform 5"/>
            <p:cNvSpPr/>
            <p:nvPr/>
          </p:nvSpPr>
          <p:spPr bwMode="auto">
            <a:xfrm rot="10800000">
              <a:off x="5042021" y="699543"/>
              <a:ext cx="1663200" cy="1662209"/>
            </a:xfrm>
            <a:prstGeom prst="ellipse">
              <a:avLst/>
            </a:prstGeom>
            <a:solidFill>
              <a:schemeClr val="bg1"/>
            </a:solidFill>
            <a:ln w="25400">
              <a:solidFill>
                <a:srgbClr val="C00000"/>
              </a:solidFill>
            </a:ln>
            <a:effectLst>
              <a:outerShdw blurRad="355600" dist="88900" dir="2700000" algn="tl" rotWithShape="0">
                <a:prstClr val="black">
                  <a:alpha val="28000"/>
                </a:prstClr>
              </a:outerShdw>
            </a:effectLst>
          </p:spPr>
          <p:txBody>
            <a:bodyPr vert="horz" wrap="square" lIns="91440" tIns="45720" rIns="91440" bIns="45720" numCol="1" anchor="t" anchorCtr="0" compatLnSpc="1"/>
            <a:lstStyle/>
            <a:p>
              <a:endParaRPr lang="zh-CN" altLang="en-US" sz="2400">
                <a:solidFill>
                  <a:srgbClr val="000000"/>
                </a:solidFill>
              </a:endParaRPr>
            </a:p>
          </p:txBody>
        </p:sp>
        <p:sp>
          <p:nvSpPr>
            <p:cNvPr id="5" name="Freeform 5"/>
            <p:cNvSpPr/>
            <p:nvPr/>
          </p:nvSpPr>
          <p:spPr bwMode="auto">
            <a:xfrm rot="10800000">
              <a:off x="5239121" y="896147"/>
              <a:ext cx="1269000" cy="1269000"/>
            </a:xfrm>
            <a:prstGeom prst="ellipse">
              <a:avLst/>
            </a:prstGeom>
            <a:solidFill>
              <a:srgbClr val="C00000"/>
            </a:solidFill>
            <a:ln w="25400">
              <a:noFill/>
            </a:ln>
            <a:effectLst>
              <a:outerShdw blurRad="254000" dist="114300" dir="2700000" algn="tl" rotWithShape="0">
                <a:prstClr val="black">
                  <a:alpha val="25000"/>
                </a:prstClr>
              </a:outerShdw>
            </a:effectLst>
          </p:spPr>
          <p:txBody>
            <a:bodyPr vert="horz" wrap="square" lIns="91440" tIns="45720" rIns="91440" bIns="45720" numCol="1" anchor="t" anchorCtr="0" compatLnSpc="1"/>
            <a:lstStyle/>
            <a:p>
              <a:endParaRPr lang="zh-CN" altLang="en-US" sz="2400">
                <a:solidFill>
                  <a:srgbClr val="000000"/>
                </a:solidFill>
              </a:endParaRPr>
            </a:p>
          </p:txBody>
        </p:sp>
        <p:sp>
          <p:nvSpPr>
            <p:cNvPr id="8" name="TextBox 12"/>
            <p:cNvSpPr txBox="1"/>
            <p:nvPr/>
          </p:nvSpPr>
          <p:spPr>
            <a:xfrm>
              <a:off x="5354770" y="1161315"/>
              <a:ext cx="1037703" cy="87281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defPPr>
                <a:defRPr lang="zh-CN"/>
              </a:defPPr>
              <a:lvl1pPr algn="ctr" fontAlgn="auto">
                <a:spcBef>
                  <a:spcPts val="0"/>
                </a:spcBef>
                <a:spcAft>
                  <a:spcPts val="0"/>
                </a:spcAft>
                <a:defRPr sz="14000" b="1">
                  <a:ln w="12700">
                    <a:gradFill flip="none" rotWithShape="1">
                      <a:gsLst>
                        <a:gs pos="20000">
                          <a:schemeClr val="bg1">
                            <a:alpha val="0"/>
                          </a:schemeClr>
                        </a:gs>
                        <a:gs pos="80000">
                          <a:schemeClr val="bg1"/>
                        </a:gs>
                      </a:gsLst>
                      <a:lin ang="8100000" scaled="1"/>
                      <a:tileRect/>
                    </a:gradFill>
                  </a:ln>
                  <a:solidFill>
                    <a:schemeClr val="bg2">
                      <a:lumMod val="50000"/>
                    </a:schemeClr>
                  </a:solidFill>
                  <a:effectLst>
                    <a:innerShdw blurRad="38100" dist="25400" dir="18900000">
                      <a:prstClr val="black">
                        <a:alpha val="50000"/>
                      </a:prstClr>
                    </a:innerShdw>
                  </a:effectLst>
                  <a:latin typeface="Agency FB" panose="020B0503020202020204" pitchFamily="34" charset="0"/>
                  <a:ea typeface="微软雅黑" panose="020B0503020204020204" pitchFamily="34" charset="-122"/>
                </a:defRPr>
              </a:lvl1pPr>
            </a:lstStyle>
            <a:p>
              <a:r>
                <a:rPr lang="en-US" altLang="zh-CN" sz="5400" dirty="0">
                  <a:ln w="12700">
                    <a:noFill/>
                  </a:ln>
                  <a:solidFill>
                    <a:schemeClr val="bg1"/>
                  </a:solidFill>
                  <a:effectLst/>
                  <a:latin typeface="微软雅黑" panose="020B0503020204020204" pitchFamily="34" charset="-122"/>
                </a:rPr>
                <a:t>2</a:t>
              </a:r>
              <a:endParaRPr lang="en-US" altLang="zh-CN" sz="5400" dirty="0">
                <a:ln w="12700">
                  <a:noFill/>
                </a:ln>
                <a:solidFill>
                  <a:schemeClr val="bg1"/>
                </a:solidFill>
                <a:effectLst/>
                <a:latin typeface="微软雅黑" panose="020B0503020204020204" pitchFamily="34" charset="-122"/>
              </a:endParaRPr>
            </a:p>
          </p:txBody>
        </p:sp>
      </p:grpSp>
      <p:sp>
        <p:nvSpPr>
          <p:cNvPr id="2" name="文本框 1"/>
          <p:cNvSpPr txBox="1"/>
          <p:nvPr/>
        </p:nvSpPr>
        <p:spPr>
          <a:xfrm>
            <a:off x="1176020" y="3041015"/>
            <a:ext cx="9839325" cy="756285"/>
          </a:xfrm>
          <a:prstGeom prst="rect">
            <a:avLst/>
          </a:prstGeom>
          <a:noFill/>
        </p:spPr>
        <p:txBody>
          <a:bodyPr wrap="square" rtlCol="0">
            <a:noAutofit/>
          </a:bodyPr>
          <a:p>
            <a:pPr algn="ctr"/>
            <a:r>
              <a:rPr lang="zh-CN" altLang="en-US" sz="3600">
                <a:solidFill>
                  <a:srgbClr val="C00000"/>
                </a:solidFill>
                <a:effectLst/>
                <a:latin typeface="华康俪金黑W8(P)" panose="020B0800000000000000" charset="-122"/>
                <a:ea typeface="华康俪金黑W8(P)" panose="020B0800000000000000" charset="-122"/>
              </a:rPr>
              <a:t>党组织违犯党纪如何处理，其成员受什么影响？</a:t>
            </a:r>
            <a:endParaRPr lang="zh-CN" altLang="en-US" sz="3600">
              <a:solidFill>
                <a:srgbClr val="C00000"/>
              </a:solidFill>
              <a:effectLst/>
              <a:latin typeface="华康俪金黑W8(P)" panose="020B0800000000000000" charset="-122"/>
              <a:ea typeface="华康俪金黑W8(P)" panose="020B0800000000000000"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5">
            <a:hlinkClick r:id="" action="ppaction://hlinkshowjump?jump=nextslide"/>
          </p:cNvPr>
          <p:cNvSpPr txBox="1">
            <a:spLocks noChangeArrowheads="1"/>
          </p:cNvSpPr>
          <p:nvPr/>
        </p:nvSpPr>
        <p:spPr bwMode="auto">
          <a:xfrm>
            <a:off x="979805" y="411480"/>
            <a:ext cx="75158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base">
              <a:buClrTx/>
              <a:buSzTx/>
            </a:pPr>
            <a:r>
              <a:rPr lang="zh-CN" altLang="en-US" sz="2800" b="1" dirty="0">
                <a:solidFill>
                  <a:srgbClr val="C00000"/>
                </a:solidFill>
                <a:latin typeface="微软雅黑" panose="020B0503020204020204" pitchFamily="34" charset="-122"/>
                <a:ea typeface="微软雅黑" panose="020B0503020204020204" pitchFamily="34" charset="-122"/>
                <a:sym typeface="+mn-ea"/>
              </a:rPr>
              <a:t>党组织违犯党纪如何处理，其成员受什么影响？</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01650" y="1215390"/>
            <a:ext cx="11418570" cy="5276850"/>
            <a:chOff x="1072206" y="1759039"/>
            <a:chExt cx="10280419" cy="4641759"/>
          </a:xfrm>
        </p:grpSpPr>
        <p:sp>
          <p:nvSpPr>
            <p:cNvPr id="6" name="矩形 5"/>
            <p:cNvSpPr/>
            <p:nvPr/>
          </p:nvSpPr>
          <p:spPr>
            <a:xfrm>
              <a:off x="1072206" y="1759039"/>
              <a:ext cx="10280419" cy="4641759"/>
            </a:xfrm>
            <a:prstGeom prst="rect">
              <a:avLst/>
            </a:prstGeom>
            <a:solidFill>
              <a:schemeClr val="accent1"/>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7" name="矩形 6"/>
            <p:cNvSpPr/>
            <p:nvPr/>
          </p:nvSpPr>
          <p:spPr>
            <a:xfrm>
              <a:off x="1223887" y="1879986"/>
              <a:ext cx="9973994" cy="4364829"/>
            </a:xfrm>
            <a:prstGeom prst="rect">
              <a:avLst/>
            </a:prstGeom>
            <a:solidFill>
              <a:srgbClr val="FFFBE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2024050316411198464"/>
          <p:cNvPicPr>
            <a:picLocks noChangeAspect="1"/>
          </p:cNvPicPr>
          <p:nvPr/>
        </p:nvPicPr>
        <p:blipFill>
          <a:blip r:embed="rId1"/>
          <a:stretch>
            <a:fillRect/>
          </a:stretch>
        </p:blipFill>
        <p:spPr>
          <a:xfrm>
            <a:off x="669925" y="1364615"/>
            <a:ext cx="11099165" cy="4949825"/>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 y="891540"/>
            <a:ext cx="1040130" cy="949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3.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4.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5.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6.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7.xml><?xml version="1.0" encoding="utf-8"?>
<p:tagLst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6、10、14、20、26、27、28、29、31"/>
</p:tagLst>
</file>

<file path=ppt/tags/tag8.xml><?xml version="1.0" encoding="utf-8"?>
<p:tagLst xmlns:p="http://schemas.openxmlformats.org/presentationml/2006/main">
  <p:tag name="ISPRING_PRESENTATION_TITLE" val="中国共产党纪律处分条例1.pptx"/>
  <p:tag name="commondata" val="eyJoZGlkIjoiMWM3NWM1ZTEyZWVkNTQ1YzAyNDAxY2VhMjhjYzZhMGIifQ=="/>
</p:tagLst>
</file>

<file path=ppt/theme/theme1.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3656</Words>
  <Application>WPS 演示</Application>
  <PresentationFormat>宽屏</PresentationFormat>
  <Paragraphs>160</Paragraphs>
  <Slides>25</Slides>
  <Notes>80</Notes>
  <HiddenSlides>0</HiddenSlides>
  <MMClips>2</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Arial</vt:lpstr>
      <vt:lpstr>宋体</vt:lpstr>
      <vt:lpstr>Wingdings</vt:lpstr>
      <vt:lpstr>方正超粗黑_GBK</vt:lpstr>
      <vt:lpstr>华康俪金黑W8(P)</vt:lpstr>
      <vt:lpstr>黑体</vt:lpstr>
      <vt:lpstr>微软雅黑</vt:lpstr>
      <vt:lpstr>Calibri</vt:lpstr>
      <vt:lpstr>Agency FB</vt:lpstr>
      <vt:lpstr>Arial Unicode MS</vt:lpstr>
      <vt:lpstr>Trebuchet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中国共产党纪律处分条例1.pptx</dc:title>
  <dc:creator/>
  <cp:lastModifiedBy>Administrator</cp:lastModifiedBy>
  <cp:revision>57</cp:revision>
  <dcterms:created xsi:type="dcterms:W3CDTF">2018-03-01T02:03:00Z</dcterms:created>
  <dcterms:modified xsi:type="dcterms:W3CDTF">2025-03-07T03:50:45Z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D2914908D0884BA786CD8EAFB359EDBA_12</vt:lpwstr>
  </property>
</Properties>
</file>